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78"/>
  </p:notesMasterIdLst>
  <p:sldIdLst>
    <p:sldId id="625" r:id="rId2"/>
    <p:sldId id="626" r:id="rId3"/>
    <p:sldId id="627" r:id="rId4"/>
    <p:sldId id="628" r:id="rId5"/>
    <p:sldId id="629" r:id="rId6"/>
    <p:sldId id="630" r:id="rId7"/>
    <p:sldId id="632" r:id="rId8"/>
    <p:sldId id="631" r:id="rId9"/>
    <p:sldId id="633" r:id="rId10"/>
    <p:sldId id="684" r:id="rId11"/>
    <p:sldId id="635" r:id="rId12"/>
    <p:sldId id="636" r:id="rId13"/>
    <p:sldId id="637" r:id="rId14"/>
    <p:sldId id="638" r:id="rId15"/>
    <p:sldId id="639" r:id="rId16"/>
    <p:sldId id="643" r:id="rId17"/>
    <p:sldId id="641" r:id="rId18"/>
    <p:sldId id="642" r:id="rId19"/>
    <p:sldId id="621" r:id="rId20"/>
    <p:sldId id="594" r:id="rId21"/>
    <p:sldId id="622" r:id="rId22"/>
    <p:sldId id="654" r:id="rId23"/>
    <p:sldId id="655" r:id="rId24"/>
    <p:sldId id="670" r:id="rId25"/>
    <p:sldId id="658" r:id="rId26"/>
    <p:sldId id="676" r:id="rId27"/>
    <p:sldId id="659" r:id="rId28"/>
    <p:sldId id="677" r:id="rId29"/>
    <p:sldId id="661" r:id="rId30"/>
    <p:sldId id="679" r:id="rId31"/>
    <p:sldId id="678" r:id="rId32"/>
    <p:sldId id="660" r:id="rId33"/>
    <p:sldId id="541" r:id="rId34"/>
    <p:sldId id="567" r:id="rId35"/>
    <p:sldId id="566" r:id="rId36"/>
    <p:sldId id="571" r:id="rId37"/>
    <p:sldId id="674" r:id="rId38"/>
    <p:sldId id="673" r:id="rId39"/>
    <p:sldId id="572" r:id="rId40"/>
    <p:sldId id="618" r:id="rId41"/>
    <p:sldId id="578" r:id="rId42"/>
    <p:sldId id="579" r:id="rId43"/>
    <p:sldId id="664" r:id="rId44"/>
    <p:sldId id="589" r:id="rId45"/>
    <p:sldId id="590" r:id="rId46"/>
    <p:sldId id="648" r:id="rId47"/>
    <p:sldId id="667" r:id="rId48"/>
    <p:sldId id="686" r:id="rId49"/>
    <p:sldId id="685" r:id="rId50"/>
    <p:sldId id="542" r:id="rId51"/>
    <p:sldId id="543" r:id="rId52"/>
    <p:sldId id="649" r:id="rId53"/>
    <p:sldId id="675" r:id="rId54"/>
    <p:sldId id="568" r:id="rId55"/>
    <p:sldId id="573" r:id="rId56"/>
    <p:sldId id="619" r:id="rId57"/>
    <p:sldId id="617" r:id="rId58"/>
    <p:sldId id="574" r:id="rId59"/>
    <p:sldId id="607" r:id="rId60"/>
    <p:sldId id="650" r:id="rId61"/>
    <p:sldId id="585" r:id="rId62"/>
    <p:sldId id="587" r:id="rId63"/>
    <p:sldId id="584" r:id="rId64"/>
    <p:sldId id="560" r:id="rId65"/>
    <p:sldId id="653" r:id="rId66"/>
    <p:sldId id="596" r:id="rId67"/>
    <p:sldId id="624" r:id="rId68"/>
    <p:sldId id="576" r:id="rId69"/>
    <p:sldId id="608" r:id="rId70"/>
    <p:sldId id="662" r:id="rId71"/>
    <p:sldId id="663" r:id="rId72"/>
    <p:sldId id="665" r:id="rId73"/>
    <p:sldId id="499" r:id="rId74"/>
    <p:sldId id="680" r:id="rId75"/>
    <p:sldId id="681" r:id="rId76"/>
    <p:sldId id="569" r:id="rId77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6600"/>
    <a:srgbClr val="FF9900"/>
    <a:srgbClr val="0000FF"/>
    <a:srgbClr val="00CC00"/>
    <a:srgbClr val="990000"/>
    <a:srgbClr val="99CCFF"/>
    <a:srgbClr val="00FFFF"/>
    <a:srgbClr val="CCECFF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24" autoAdjust="0"/>
    <p:restoredTop sz="98426" autoAdjust="0"/>
  </p:normalViewPr>
  <p:slideViewPr>
    <p:cSldViewPr>
      <p:cViewPr>
        <p:scale>
          <a:sx n="94" d="100"/>
          <a:sy n="94" d="100"/>
        </p:scale>
        <p:origin x="-984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1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1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effectLst/>
              </a:defRPr>
            </a:pPr>
            <a:r>
              <a:rPr lang="ru-RU" sz="2800" dirty="0">
                <a:solidFill>
                  <a:schemeClr val="accent3">
                    <a:lumMod val="75000"/>
                  </a:schemeClr>
                </a:solidFill>
                <a:effectLst/>
              </a:rPr>
              <a:t>Численный</a:t>
            </a:r>
            <a:r>
              <a:rPr lang="ru-RU" sz="2800" baseline="0" dirty="0">
                <a:solidFill>
                  <a:schemeClr val="accent3">
                    <a:lumMod val="75000"/>
                  </a:schemeClr>
                </a:solidFill>
                <a:effectLst/>
              </a:rPr>
              <a:t> состав</a:t>
            </a:r>
            <a:endParaRPr lang="ru-RU" sz="2800" dirty="0">
              <a:solidFill>
                <a:schemeClr val="accent3">
                  <a:lumMod val="75000"/>
                </a:schemeClr>
              </a:solidFill>
              <a:effectLst/>
            </a:endParaRPr>
          </a:p>
        </c:rich>
      </c:tx>
      <c:layout>
        <c:manualLayout>
          <c:xMode val="edge"/>
          <c:yMode val="edge"/>
          <c:x val="0.21607407822167468"/>
          <c:y val="9.4254956417214764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7091071163274728E-2"/>
          <c:y val="0.16999299375624799"/>
          <c:w val="0.90015748031496057"/>
          <c:h val="0.8075974107609806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2800" b="1" i="0" u="none" strike="noStrike" baseline="0" dirty="0">
                <a:solidFill>
                  <a:srgbClr val="990000"/>
                </a:solidFill>
                <a:effectLst>
                  <a:glow rad="127000">
                    <a:schemeClr val="tx1"/>
                  </a:glow>
                </a:effectLst>
              </a:rPr>
              <a:t>Численный состав в %</a:t>
            </a:r>
            <a:endParaRPr lang="en-US" sz="2800" dirty="0">
              <a:solidFill>
                <a:srgbClr val="990000"/>
              </a:solidFill>
            </a:endParaRPr>
          </a:p>
        </c:rich>
      </c:tx>
      <c:layout>
        <c:manualLayout>
          <c:xMode val="edge"/>
          <c:yMode val="edge"/>
          <c:x val="9.1387166402231615E-2"/>
          <c:y val="0.16459838641739305"/>
        </c:manualLayout>
      </c:layout>
      <c:overlay val="0"/>
      <c:spPr>
        <a:noFill/>
        <a:ln>
          <a:noFill/>
        </a:ln>
      </c:spPr>
    </c:title>
    <c:autoTitleDeleted val="0"/>
    <c:view3D>
      <c:rotX val="15"/>
      <c:rotY val="0"/>
      <c:rAngAx val="0"/>
      <c:perspective val="30"/>
    </c:view3D>
    <c:floor>
      <c:thickness val="0"/>
    </c:floor>
    <c:sideWall>
      <c:thickness val="0"/>
      <c:spPr>
        <a:solidFill>
          <a:srgbClr val="002060"/>
        </a:solidFill>
        <a:ln>
          <a:solidFill>
            <a:srgbClr val="002060"/>
          </a:solidFill>
        </a:ln>
      </c:spPr>
    </c:sideWall>
    <c:backWall>
      <c:thickness val="0"/>
      <c:spPr>
        <a:solidFill>
          <a:srgbClr val="002060"/>
        </a:solidFill>
        <a:ln>
          <a:solidFill>
            <a:srgbClr val="002060"/>
          </a:solidFill>
        </a:ln>
      </c:spPr>
    </c:backWall>
    <c:plotArea>
      <c:layout>
        <c:manualLayout>
          <c:layoutTarget val="inner"/>
          <c:xMode val="edge"/>
          <c:yMode val="edge"/>
          <c:x val="0.12742827782798244"/>
          <c:y val="0.37254873897619845"/>
          <c:w val="0.39677211788371802"/>
          <c:h val="0.5199156267816667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800" b="1" i="0" baseline="0">
          <a:solidFill>
            <a:schemeClr val="accent5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29584866387394865"/>
          <c:w val="0.82827590915824179"/>
          <c:h val="0.6301066629851584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Обслуженные по возрастной категории</c:v>
                </c:pt>
              </c:strCache>
            </c:strRef>
          </c:tx>
          <c:spPr>
            <a:ln w="15875">
              <a:solidFill>
                <a:schemeClr val="accent5">
                  <a:lumMod val="50000"/>
                </a:schemeClr>
              </a:solidFill>
            </a:ln>
          </c:spPr>
          <c:explosion val="36"/>
          <c:dPt>
            <c:idx val="0"/>
            <c:bubble3D val="0"/>
            <c:spPr>
              <a:solidFill>
                <a:srgbClr val="FF6600"/>
              </a:solidFill>
              <a:ln w="15875">
                <a:solidFill>
                  <a:schemeClr val="accent5">
                    <a:lumMod val="50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BA6-4694-A22C-461A84891FA3}"/>
              </c:ext>
            </c:extLst>
          </c:dPt>
          <c:dPt>
            <c:idx val="1"/>
            <c:bubble3D val="0"/>
            <c:spPr>
              <a:solidFill>
                <a:srgbClr val="0000FF"/>
              </a:solidFill>
              <a:ln w="12700">
                <a:solidFill>
                  <a:schemeClr val="bg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BA6-4694-A22C-461A84891FA3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 w="15875">
                <a:solidFill>
                  <a:schemeClr val="bg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BA6-4694-A22C-461A84891FA3}"/>
              </c:ext>
            </c:extLst>
          </c:dPt>
          <c:dPt>
            <c:idx val="3"/>
            <c:bubble3D val="0"/>
            <c:spPr>
              <a:solidFill>
                <a:srgbClr val="00CC00"/>
              </a:solidFill>
              <a:ln w="15875">
                <a:solidFill>
                  <a:schemeClr val="accent5">
                    <a:lumMod val="50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BA6-4694-A22C-461A84891FA3}"/>
              </c:ext>
            </c:extLst>
          </c:dPt>
          <c:dPt>
            <c:idx val="4"/>
            <c:bubble3D val="0"/>
            <c:spPr>
              <a:solidFill>
                <a:srgbClr val="CC66FF"/>
              </a:solidFill>
              <a:ln w="15875">
                <a:solidFill>
                  <a:schemeClr val="accent5">
                    <a:lumMod val="50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BA6-4694-A22C-461A84891FA3}"/>
              </c:ext>
            </c:extLst>
          </c:dPt>
          <c:dPt>
            <c:idx val="5"/>
            <c:bubble3D val="0"/>
            <c:spPr>
              <a:solidFill>
                <a:srgbClr val="FF0066"/>
              </a:solidFill>
              <a:ln w="15875">
                <a:solidFill>
                  <a:schemeClr val="accent5">
                    <a:lumMod val="50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CBA6-4694-A22C-461A84891FA3}"/>
              </c:ext>
            </c:extLst>
          </c:dPt>
          <c:dPt>
            <c:idx val="6"/>
            <c:bubble3D val="0"/>
            <c:spPr>
              <a:solidFill>
                <a:srgbClr val="FFFF00"/>
              </a:solidFill>
              <a:ln w="15875">
                <a:solidFill>
                  <a:schemeClr val="accent5">
                    <a:lumMod val="50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CBA6-4694-A22C-461A84891FA3}"/>
              </c:ext>
            </c:extLst>
          </c:dPt>
          <c:dPt>
            <c:idx val="7"/>
            <c:bubble3D val="0"/>
            <c:spPr>
              <a:solidFill>
                <a:srgbClr val="33CC33"/>
              </a:solidFill>
              <a:ln w="15875">
                <a:solidFill>
                  <a:schemeClr val="accent5">
                    <a:lumMod val="50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CBA6-4694-A22C-461A84891FA3}"/>
              </c:ext>
            </c:extLst>
          </c:dPt>
          <c:dLbls>
            <c:dLbl>
              <c:idx val="0"/>
              <c:layout>
                <c:manualLayout>
                  <c:x val="-0.20501083615508101"/>
                  <c:y val="-9.1336869432808124E-2"/>
                </c:manualLayout>
              </c:layout>
              <c:tx>
                <c:rich>
                  <a:bodyPr/>
                  <a:lstStyle/>
                  <a:p>
                    <a:pPr>
                      <a:defRPr sz="2400" b="1" i="0" baseline="0">
                        <a:solidFill>
                          <a:srgbClr val="002060"/>
                        </a:solidFill>
                      </a:defRPr>
                    </a:pPr>
                    <a:r>
                      <a:rPr lang="en-US" sz="2400" dirty="0"/>
                      <a:t>33</a:t>
                    </a:r>
                    <a:r>
                      <a:rPr lang="en-US" sz="2400" baseline="0" dirty="0"/>
                      <a:t> 058 117</a:t>
                    </a:r>
                    <a:endParaRPr lang="en-US" dirty="0"/>
                  </a:p>
                </c:rich>
              </c:tx>
              <c:spPr>
                <a:solidFill>
                  <a:srgbClr val="FFC000"/>
                </a:solidFill>
                <a:ln>
                  <a:solidFill>
                    <a:srgbClr val="002060"/>
                  </a:solidFill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BA6-4694-A22C-461A84891FA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1252785519805368"/>
                  <c:y val="7.0049406275119758E-3"/>
                </c:manualLayout>
              </c:layout>
              <c:tx>
                <c:rich>
                  <a:bodyPr/>
                  <a:lstStyle/>
                  <a:p>
                    <a:pPr>
                      <a:defRPr sz="2400" b="1" i="0" baseline="0">
                        <a:solidFill>
                          <a:srgbClr val="002060"/>
                        </a:solidFill>
                      </a:defRPr>
                    </a:pPr>
                    <a:r>
                      <a:rPr lang="en-US" sz="2400" dirty="0"/>
                      <a:t>1</a:t>
                    </a:r>
                    <a:r>
                      <a:rPr lang="en-US" sz="2400" baseline="0" dirty="0"/>
                      <a:t> 104 495</a:t>
                    </a:r>
                    <a:endParaRPr lang="en-US" dirty="0"/>
                  </a:p>
                </c:rich>
              </c:tx>
              <c:spPr>
                <a:solidFill>
                  <a:srgbClr val="FFC000"/>
                </a:solidFill>
                <a:ln>
                  <a:solidFill>
                    <a:srgbClr val="002060"/>
                  </a:solidFill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BA6-4694-A22C-461A84891FA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8.9202548348090147E-2"/>
                  <c:y val="8.5760487396825194E-3"/>
                </c:manualLayout>
              </c:layout>
              <c:tx>
                <c:rich>
                  <a:bodyPr/>
                  <a:lstStyle/>
                  <a:p>
                    <a:pPr>
                      <a:defRPr sz="2400" b="1" i="0" baseline="0">
                        <a:solidFill>
                          <a:srgbClr val="002060"/>
                        </a:solidFill>
                      </a:defRPr>
                    </a:pPr>
                    <a:r>
                      <a:rPr lang="en-US" sz="2400" dirty="0"/>
                      <a:t>9</a:t>
                    </a:r>
                    <a:r>
                      <a:rPr lang="en-US" sz="2400" baseline="0" dirty="0"/>
                      <a:t> 946 552</a:t>
                    </a:r>
                    <a:endParaRPr lang="en-US" dirty="0"/>
                  </a:p>
                </c:rich>
              </c:tx>
              <c:spPr>
                <a:solidFill>
                  <a:srgbClr val="FFC000"/>
                </a:solidFill>
                <a:ln>
                  <a:solidFill>
                    <a:srgbClr val="002060"/>
                  </a:solidFill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CBA6-4694-A22C-461A84891FA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3216466286354653"/>
                  <c:y val="1.0764236072535195E-2"/>
                </c:manualLayout>
              </c:layout>
              <c:tx>
                <c:rich>
                  <a:bodyPr/>
                  <a:lstStyle/>
                  <a:p>
                    <a:pPr>
                      <a:defRPr sz="2400" b="1" i="0" baseline="0">
                        <a:solidFill>
                          <a:srgbClr val="002060"/>
                        </a:solidFill>
                      </a:defRPr>
                    </a:pPr>
                    <a:r>
                      <a:rPr lang="en-US" sz="2400" dirty="0"/>
                      <a:t>3</a:t>
                    </a:r>
                    <a:r>
                      <a:rPr lang="en-US" sz="2400" baseline="0" dirty="0"/>
                      <a:t> 477 637</a:t>
                    </a:r>
                    <a:endParaRPr lang="en-US" dirty="0"/>
                  </a:p>
                </c:rich>
              </c:tx>
              <c:spPr>
                <a:solidFill>
                  <a:srgbClr val="FFC000"/>
                </a:solidFill>
                <a:ln>
                  <a:solidFill>
                    <a:srgbClr val="002060"/>
                  </a:solidFill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CBA6-4694-A22C-461A84891FA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0648968296451912E-2"/>
                  <c:y val="-6.2787895362053795E-3"/>
                </c:manualLayout>
              </c:layout>
              <c:tx>
                <c:rich>
                  <a:bodyPr/>
                  <a:lstStyle/>
                  <a:p>
                    <a:pPr>
                      <a:defRPr sz="2400" b="1" i="0" baseline="0">
                        <a:solidFill>
                          <a:srgbClr val="002060"/>
                        </a:solidFill>
                      </a:defRPr>
                    </a:pPr>
                    <a:r>
                      <a:rPr lang="en-US" sz="2400" dirty="0"/>
                      <a:t>173</a:t>
                    </a:r>
                    <a:endParaRPr lang="en-US" dirty="0"/>
                  </a:p>
                </c:rich>
              </c:tx>
              <c:spPr>
                <a:solidFill>
                  <a:srgbClr val="FFC000"/>
                </a:solidFill>
                <a:ln>
                  <a:solidFill>
                    <a:srgbClr val="002060"/>
                  </a:solidFill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CBA6-4694-A22C-461A84891FA3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5.2898162830392587E-2"/>
                  <c:y val="-4.2990949723534988E-3"/>
                </c:manualLayout>
              </c:layout>
              <c:tx>
                <c:rich>
                  <a:bodyPr/>
                  <a:lstStyle/>
                  <a:p>
                    <a:pPr>
                      <a:defRPr sz="2400" b="1" i="0" baseline="0">
                        <a:solidFill>
                          <a:srgbClr val="002060"/>
                        </a:solidFill>
                      </a:defRPr>
                    </a:pPr>
                    <a:r>
                      <a:rPr lang="en-US" sz="2400" dirty="0"/>
                      <a:t>85</a:t>
                    </a:r>
                    <a:endParaRPr lang="en-US" dirty="0"/>
                  </a:p>
                </c:rich>
              </c:tx>
              <c:spPr>
                <a:solidFill>
                  <a:srgbClr val="FFC000"/>
                </a:solidFill>
                <a:ln>
                  <a:solidFill>
                    <a:srgbClr val="002060"/>
                  </a:solidFill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CBA6-4694-A22C-461A84891FA3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.11204500005049946"/>
                  <c:y val="0.15269115397434474"/>
                </c:manualLayout>
              </c:layout>
              <c:tx>
                <c:rich>
                  <a:bodyPr/>
                  <a:lstStyle/>
                  <a:p>
                    <a:pPr>
                      <a:defRPr sz="2400" b="1" i="0" baseline="0">
                        <a:solidFill>
                          <a:srgbClr val="002060"/>
                        </a:solidFill>
                      </a:defRPr>
                    </a:pPr>
                    <a:r>
                      <a:rPr lang="en-US" sz="2400" dirty="0"/>
                      <a:t>663</a:t>
                    </a:r>
                    <a:endParaRPr lang="en-US" dirty="0"/>
                  </a:p>
                </c:rich>
              </c:tx>
              <c:spPr>
                <a:solidFill>
                  <a:srgbClr val="FFC000"/>
                </a:solidFill>
                <a:ln>
                  <a:solidFill>
                    <a:srgbClr val="002060"/>
                  </a:solidFill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CBA6-4694-A22C-461A84891FA3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9.1578334730484517E-2"/>
                  <c:y val="2.6654922328891568E-2"/>
                </c:manualLayout>
              </c:layout>
              <c:tx>
                <c:rich>
                  <a:bodyPr/>
                  <a:lstStyle/>
                  <a:p>
                    <a:pPr>
                      <a:defRPr sz="2400" b="1" i="0" baseline="0">
                        <a:solidFill>
                          <a:srgbClr val="002060"/>
                        </a:solidFill>
                      </a:defRPr>
                    </a:pPr>
                    <a:r>
                      <a:rPr lang="en-US" sz="2400" dirty="0"/>
                      <a:t>581</a:t>
                    </a:r>
                    <a:endParaRPr lang="en-US" dirty="0"/>
                  </a:p>
                </c:rich>
              </c:tx>
              <c:spPr>
                <a:solidFill>
                  <a:srgbClr val="FFC000"/>
                </a:solidFill>
                <a:ln>
                  <a:solidFill>
                    <a:srgbClr val="002060"/>
                  </a:solidFill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CBA6-4694-A22C-461A84891FA3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rgbClr val="FFC000"/>
              </a:solidFill>
              <a:ln>
                <a:solidFill>
                  <a:srgbClr val="002060"/>
                </a:solidFill>
              </a:ln>
              <a:effectLst/>
            </c:spPr>
            <c:txPr>
              <a:bodyPr/>
              <a:lstStyle/>
              <a:p>
                <a:pPr>
                  <a:defRPr sz="2400" b="1" i="0" baseline="0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15875">
                  <a:solidFill>
                    <a:schemeClr val="tx1"/>
                  </a:solidFill>
                </a:ln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Заработная плата</c:v>
                </c:pt>
                <c:pt idx="1">
                  <c:v>Выплаты по сокращению
</c:v>
                </c:pt>
                <c:pt idx="2">
                  <c:v>Налоговые отчисления</c:v>
                </c:pt>
                <c:pt idx="3">
                  <c:v>Общехозяйственные расходы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33058117</c:v>
                </c:pt>
                <c:pt idx="1">
                  <c:v>1104495</c:v>
                </c:pt>
                <c:pt idx="2">
                  <c:v>9946552</c:v>
                </c:pt>
                <c:pt idx="3">
                  <c:v>3477637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CBA6-4694-A22C-461A84891FA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egendEntry>
        <c:idx val="0"/>
        <c:txPr>
          <a:bodyPr/>
          <a:lstStyle/>
          <a:p>
            <a:pPr>
              <a:defRPr sz="1400" b="1" i="0" baseline="0">
                <a:solidFill>
                  <a:srgbClr val="002060"/>
                </a:solidFill>
                <a:effectLst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 b="1" i="0" baseline="0">
                <a:solidFill>
                  <a:srgbClr val="002060"/>
                </a:solidFill>
                <a:effectLst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400" b="1" i="0" baseline="0">
                <a:solidFill>
                  <a:srgbClr val="002060"/>
                </a:solidFill>
                <a:effectLst/>
              </a:defRPr>
            </a:pPr>
            <a:endParaRPr lang="ru-RU"/>
          </a:p>
        </c:txPr>
      </c:legendEntry>
      <c:layout>
        <c:manualLayout>
          <c:xMode val="edge"/>
          <c:yMode val="edge"/>
          <c:x val="0.70202646565840499"/>
          <c:y val="2.6619118343575859E-2"/>
          <c:w val="0.28947457931405368"/>
          <c:h val="0.8544816292341787"/>
        </c:manualLayout>
      </c:layout>
      <c:overlay val="0"/>
      <c:spPr>
        <a:solidFill>
          <a:sysClr val="window" lastClr="FFFFFF">
            <a:lumMod val="95000"/>
            <a:alpha val="83000"/>
          </a:sysClr>
        </a:solidFill>
        <a:ln w="73025" cmpd="dbl">
          <a:solidFill>
            <a:srgbClr val="002060"/>
          </a:solidFill>
        </a:ln>
      </c:spPr>
      <c:txPr>
        <a:bodyPr/>
        <a:lstStyle/>
        <a:p>
          <a:pPr>
            <a:defRPr sz="1400" b="1" i="0" baseline="0">
              <a:solidFill>
                <a:srgbClr val="002060"/>
              </a:solidFill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2800" b="1" i="0" u="none" strike="noStrike" baseline="0" dirty="0">
                <a:solidFill>
                  <a:srgbClr val="990000"/>
                </a:solidFill>
                <a:effectLst>
                  <a:glow rad="127000">
                    <a:schemeClr val="tx1"/>
                  </a:glow>
                </a:effectLst>
              </a:rPr>
              <a:t>Численный состав в %</a:t>
            </a:r>
            <a:endParaRPr lang="en-US" sz="2800" dirty="0">
              <a:solidFill>
                <a:srgbClr val="990000"/>
              </a:solidFill>
            </a:endParaRPr>
          </a:p>
        </c:rich>
      </c:tx>
      <c:layout>
        <c:manualLayout>
          <c:xMode val="edge"/>
          <c:yMode val="edge"/>
          <c:x val="9.1387166402231615E-2"/>
          <c:y val="0.16459838641739305"/>
        </c:manualLayout>
      </c:layout>
      <c:overlay val="0"/>
      <c:spPr>
        <a:noFill/>
        <a:ln>
          <a:noFill/>
        </a:ln>
      </c:spPr>
    </c:title>
    <c:autoTitleDeleted val="0"/>
    <c:view3D>
      <c:rotX val="15"/>
      <c:rotY val="0"/>
      <c:rAngAx val="0"/>
      <c:perspective val="30"/>
    </c:view3D>
    <c:floor>
      <c:thickness val="0"/>
    </c:floor>
    <c:sideWall>
      <c:thickness val="0"/>
      <c:spPr>
        <a:solidFill>
          <a:srgbClr val="002060"/>
        </a:solidFill>
        <a:ln>
          <a:solidFill>
            <a:srgbClr val="002060"/>
          </a:solidFill>
        </a:ln>
      </c:spPr>
    </c:sideWall>
    <c:backWall>
      <c:thickness val="0"/>
      <c:spPr>
        <a:solidFill>
          <a:srgbClr val="002060"/>
        </a:solidFill>
        <a:ln>
          <a:solidFill>
            <a:srgbClr val="002060"/>
          </a:solidFill>
        </a:ln>
      </c:spPr>
    </c:backWall>
    <c:plotArea>
      <c:layout>
        <c:manualLayout>
          <c:layoutTarget val="inner"/>
          <c:xMode val="edge"/>
          <c:yMode val="edge"/>
          <c:x val="0.12742827782798244"/>
          <c:y val="0.37254873897619845"/>
          <c:w val="0.39677211788371802"/>
          <c:h val="0.5199156267816667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800" b="1" i="0" baseline="0">
          <a:solidFill>
            <a:schemeClr val="accent5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29584866387394865"/>
          <c:w val="0.82827590915824179"/>
          <c:h val="0.6301066629851584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Обслуженные по возрастной категории</c:v>
                </c:pt>
              </c:strCache>
            </c:strRef>
          </c:tx>
          <c:spPr>
            <a:ln w="15875">
              <a:solidFill>
                <a:schemeClr val="accent5">
                  <a:lumMod val="50000"/>
                </a:schemeClr>
              </a:solidFill>
            </a:ln>
          </c:spPr>
          <c:explosion val="36"/>
          <c:dPt>
            <c:idx val="0"/>
            <c:bubble3D val="0"/>
            <c:spPr>
              <a:solidFill>
                <a:srgbClr val="FF6600"/>
              </a:solidFill>
              <a:ln w="15875">
                <a:solidFill>
                  <a:schemeClr val="accent5">
                    <a:lumMod val="50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BA6-4694-A22C-461A84891FA3}"/>
              </c:ext>
            </c:extLst>
          </c:dPt>
          <c:dPt>
            <c:idx val="1"/>
            <c:bubble3D val="0"/>
            <c:spPr>
              <a:solidFill>
                <a:srgbClr val="0000FF"/>
              </a:solidFill>
              <a:ln w="12700">
                <a:solidFill>
                  <a:schemeClr val="bg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BA6-4694-A22C-461A84891FA3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 w="15875">
                <a:solidFill>
                  <a:schemeClr val="bg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BA6-4694-A22C-461A84891FA3}"/>
              </c:ext>
            </c:extLst>
          </c:dPt>
          <c:dPt>
            <c:idx val="3"/>
            <c:bubble3D val="0"/>
            <c:spPr>
              <a:solidFill>
                <a:srgbClr val="00CC00"/>
              </a:solidFill>
              <a:ln w="15875">
                <a:solidFill>
                  <a:schemeClr val="accent5">
                    <a:lumMod val="50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BA6-4694-A22C-461A84891FA3}"/>
              </c:ext>
            </c:extLst>
          </c:dPt>
          <c:dPt>
            <c:idx val="4"/>
            <c:bubble3D val="0"/>
            <c:spPr>
              <a:solidFill>
                <a:srgbClr val="CC66FF"/>
              </a:solidFill>
              <a:ln w="15875">
                <a:solidFill>
                  <a:schemeClr val="accent5">
                    <a:lumMod val="50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BA6-4694-A22C-461A84891FA3}"/>
              </c:ext>
            </c:extLst>
          </c:dPt>
          <c:dPt>
            <c:idx val="5"/>
            <c:bubble3D val="0"/>
            <c:spPr>
              <a:solidFill>
                <a:srgbClr val="FF0066"/>
              </a:solidFill>
              <a:ln w="15875">
                <a:solidFill>
                  <a:schemeClr val="accent5">
                    <a:lumMod val="50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CBA6-4694-A22C-461A84891FA3}"/>
              </c:ext>
            </c:extLst>
          </c:dPt>
          <c:dPt>
            <c:idx val="6"/>
            <c:bubble3D val="0"/>
            <c:spPr>
              <a:solidFill>
                <a:srgbClr val="FFFF00"/>
              </a:solidFill>
              <a:ln w="15875">
                <a:solidFill>
                  <a:schemeClr val="accent5">
                    <a:lumMod val="50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CBA6-4694-A22C-461A84891FA3}"/>
              </c:ext>
            </c:extLst>
          </c:dPt>
          <c:dPt>
            <c:idx val="7"/>
            <c:bubble3D val="0"/>
            <c:spPr>
              <a:solidFill>
                <a:srgbClr val="33CC33"/>
              </a:solidFill>
              <a:ln w="15875">
                <a:solidFill>
                  <a:schemeClr val="accent5">
                    <a:lumMod val="50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CBA6-4694-A22C-461A84891FA3}"/>
              </c:ext>
            </c:extLst>
          </c:dPt>
          <c:dLbls>
            <c:dLbl>
              <c:idx val="0"/>
              <c:layout>
                <c:manualLayout>
                  <c:x val="3.9094488696103012E-2"/>
                  <c:y val="-2.9088883914859132E-2"/>
                </c:manualLayout>
              </c:layout>
              <c:tx>
                <c:rich>
                  <a:bodyPr/>
                  <a:lstStyle/>
                  <a:p>
                    <a:pPr>
                      <a:defRPr sz="2400" b="1" i="0" baseline="0">
                        <a:solidFill>
                          <a:srgbClr val="002060"/>
                        </a:solidFill>
                      </a:defRPr>
                    </a:pPr>
                    <a:r>
                      <a:rPr lang="en-US" sz="2400" dirty="0"/>
                      <a:t>11,6%</a:t>
                    </a:r>
                    <a:endParaRPr lang="en-US" dirty="0"/>
                  </a:p>
                </c:rich>
              </c:tx>
              <c:spPr>
                <a:solidFill>
                  <a:srgbClr val="FFC000"/>
                </a:solidFill>
                <a:ln>
                  <a:solidFill>
                    <a:srgbClr val="002060"/>
                  </a:solidFill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BA6-4694-A22C-461A84891FA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396900344406205E-2"/>
                  <c:y val="-0.21086300868530947"/>
                </c:manualLayout>
              </c:layout>
              <c:tx>
                <c:rich>
                  <a:bodyPr/>
                  <a:lstStyle/>
                  <a:p>
                    <a:pPr>
                      <a:defRPr sz="2400" b="1" i="0" baseline="0">
                        <a:solidFill>
                          <a:srgbClr val="002060"/>
                        </a:solidFill>
                      </a:defRPr>
                    </a:pPr>
                    <a:r>
                      <a:rPr lang="en-US" sz="2400" dirty="0"/>
                      <a:t> 82,6</a:t>
                    </a:r>
                    <a:r>
                      <a:rPr lang="en-US" sz="2400" baseline="0" dirty="0"/>
                      <a:t>%</a:t>
                    </a:r>
                    <a:endParaRPr lang="en-US" dirty="0"/>
                  </a:p>
                </c:rich>
              </c:tx>
              <c:spPr>
                <a:solidFill>
                  <a:srgbClr val="FFC000"/>
                </a:solidFill>
                <a:ln>
                  <a:solidFill>
                    <a:srgbClr val="002060"/>
                  </a:solidFill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BA6-4694-A22C-461A84891FA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9274207052678533E-2"/>
                  <c:y val="8.5762529653567905E-3"/>
                </c:manualLayout>
              </c:layout>
              <c:tx>
                <c:rich>
                  <a:bodyPr/>
                  <a:lstStyle/>
                  <a:p>
                    <a:pPr>
                      <a:defRPr sz="2400" b="1" i="0" baseline="0">
                        <a:solidFill>
                          <a:srgbClr val="002060"/>
                        </a:solidFill>
                      </a:defRPr>
                    </a:pPr>
                    <a:r>
                      <a:rPr lang="en-US" sz="2400" dirty="0"/>
                      <a:t>5,8%</a:t>
                    </a:r>
                    <a:endParaRPr lang="en-US" dirty="0"/>
                  </a:p>
                </c:rich>
              </c:tx>
              <c:spPr>
                <a:solidFill>
                  <a:srgbClr val="FFC000"/>
                </a:solidFill>
                <a:ln>
                  <a:solidFill>
                    <a:srgbClr val="002060"/>
                  </a:solidFill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CBA6-4694-A22C-461A84891FA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7.4877575863218263E-2"/>
                  <c:y val="4.9237176261461166E-2"/>
                </c:manualLayout>
              </c:layout>
              <c:tx>
                <c:rich>
                  <a:bodyPr/>
                  <a:lstStyle/>
                  <a:p>
                    <a:pPr>
                      <a:defRPr sz="2400" b="1" i="0" baseline="0">
                        <a:solidFill>
                          <a:srgbClr val="002060"/>
                        </a:solidFill>
                      </a:defRPr>
                    </a:pPr>
                    <a:r>
                      <a:rPr lang="en-US" sz="2400" dirty="0"/>
                      <a:t>136</a:t>
                    </a:r>
                    <a:endParaRPr lang="en-US" dirty="0"/>
                  </a:p>
                </c:rich>
              </c:tx>
              <c:spPr>
                <a:solidFill>
                  <a:srgbClr val="FFC000"/>
                </a:solidFill>
                <a:ln>
                  <a:solidFill>
                    <a:srgbClr val="002060"/>
                  </a:solidFill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CBA6-4694-A22C-461A84891FA3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0648968296451912E-2"/>
                  <c:y val="-6.2787895362053795E-3"/>
                </c:manualLayout>
              </c:layout>
              <c:tx>
                <c:rich>
                  <a:bodyPr/>
                  <a:lstStyle/>
                  <a:p>
                    <a:pPr>
                      <a:defRPr sz="2400" b="1" i="0" baseline="0">
                        <a:solidFill>
                          <a:srgbClr val="002060"/>
                        </a:solidFill>
                      </a:defRPr>
                    </a:pPr>
                    <a:r>
                      <a:rPr lang="en-US" sz="2400" dirty="0"/>
                      <a:t>173</a:t>
                    </a:r>
                    <a:endParaRPr lang="en-US" dirty="0"/>
                  </a:p>
                </c:rich>
              </c:tx>
              <c:spPr>
                <a:solidFill>
                  <a:srgbClr val="FFC000"/>
                </a:solidFill>
                <a:ln>
                  <a:solidFill>
                    <a:srgbClr val="002060"/>
                  </a:solidFill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CBA6-4694-A22C-461A84891FA3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5.2898162830392587E-2"/>
                  <c:y val="-4.2990949723534988E-3"/>
                </c:manualLayout>
              </c:layout>
              <c:tx>
                <c:rich>
                  <a:bodyPr/>
                  <a:lstStyle/>
                  <a:p>
                    <a:pPr>
                      <a:defRPr sz="2400" b="1" i="0" baseline="0">
                        <a:solidFill>
                          <a:srgbClr val="002060"/>
                        </a:solidFill>
                      </a:defRPr>
                    </a:pPr>
                    <a:r>
                      <a:rPr lang="en-US" sz="2400" dirty="0"/>
                      <a:t>85</a:t>
                    </a:r>
                    <a:endParaRPr lang="en-US" dirty="0"/>
                  </a:p>
                </c:rich>
              </c:tx>
              <c:spPr>
                <a:solidFill>
                  <a:srgbClr val="FFC000"/>
                </a:solidFill>
                <a:ln>
                  <a:solidFill>
                    <a:srgbClr val="002060"/>
                  </a:solidFill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CBA6-4694-A22C-461A84891FA3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.11204500005049946"/>
                  <c:y val="0.15269115397434474"/>
                </c:manualLayout>
              </c:layout>
              <c:tx>
                <c:rich>
                  <a:bodyPr/>
                  <a:lstStyle/>
                  <a:p>
                    <a:pPr>
                      <a:defRPr sz="2400" b="1" i="0" baseline="0">
                        <a:solidFill>
                          <a:srgbClr val="002060"/>
                        </a:solidFill>
                      </a:defRPr>
                    </a:pPr>
                    <a:r>
                      <a:rPr lang="en-US" sz="2400" dirty="0"/>
                      <a:t>663</a:t>
                    </a:r>
                    <a:endParaRPr lang="en-US" dirty="0"/>
                  </a:p>
                </c:rich>
              </c:tx>
              <c:spPr>
                <a:solidFill>
                  <a:srgbClr val="FFC000"/>
                </a:solidFill>
                <a:ln>
                  <a:solidFill>
                    <a:srgbClr val="002060"/>
                  </a:solidFill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CBA6-4694-A22C-461A84891FA3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9.1578334730484517E-2"/>
                  <c:y val="2.6654922328891568E-2"/>
                </c:manualLayout>
              </c:layout>
              <c:tx>
                <c:rich>
                  <a:bodyPr/>
                  <a:lstStyle/>
                  <a:p>
                    <a:pPr>
                      <a:defRPr sz="2400" b="1" i="0" baseline="0">
                        <a:solidFill>
                          <a:srgbClr val="002060"/>
                        </a:solidFill>
                      </a:defRPr>
                    </a:pPr>
                    <a:r>
                      <a:rPr lang="en-US" sz="2400" dirty="0"/>
                      <a:t>581</a:t>
                    </a:r>
                    <a:endParaRPr lang="en-US" dirty="0"/>
                  </a:p>
                </c:rich>
              </c:tx>
              <c:spPr>
                <a:solidFill>
                  <a:srgbClr val="FFC000"/>
                </a:solidFill>
                <a:ln>
                  <a:solidFill>
                    <a:srgbClr val="002060"/>
                  </a:solidFill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CBA6-4694-A22C-461A84891FA3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rgbClr val="FFC000"/>
              </a:solidFill>
              <a:ln>
                <a:solidFill>
                  <a:srgbClr val="002060"/>
                </a:solidFill>
              </a:ln>
              <a:effectLst/>
            </c:spPr>
            <c:txPr>
              <a:bodyPr/>
              <a:lstStyle/>
              <a:p>
                <a:pPr>
                  <a:defRPr sz="2400" b="1" i="0" baseline="0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15875">
                  <a:solidFill>
                    <a:schemeClr val="tx1"/>
                  </a:solidFill>
                </a:ln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Административно-управленческий персонал</c:v>
                </c:pt>
                <c:pt idx="1">
                  <c:v>Основной персонал
 - социальные работники
 - специалисты по социальной работе
 - иные специалисты
 - медицинские работники</c:v>
                </c:pt>
                <c:pt idx="2">
                  <c:v>Вспомогательный персонал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</c:v>
                </c:pt>
                <c:pt idx="1">
                  <c:v>85</c:v>
                </c:pt>
                <c:pt idx="2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CBA6-4694-A22C-461A84891FA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egendEntry>
        <c:idx val="0"/>
        <c:txPr>
          <a:bodyPr/>
          <a:lstStyle/>
          <a:p>
            <a:pPr>
              <a:defRPr sz="1500" b="1" i="0" baseline="0">
                <a:solidFill>
                  <a:srgbClr val="002060"/>
                </a:solidFill>
                <a:effectLst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500" b="1" i="0" baseline="0">
                <a:solidFill>
                  <a:srgbClr val="002060"/>
                </a:solidFill>
                <a:effectLst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500" b="1" i="0" baseline="0">
                <a:solidFill>
                  <a:srgbClr val="002060"/>
                </a:solidFill>
                <a:effectLst/>
              </a:defRPr>
            </a:pPr>
            <a:endParaRPr lang="ru-RU"/>
          </a:p>
        </c:txPr>
      </c:legendEntry>
      <c:layout>
        <c:manualLayout>
          <c:xMode val="edge"/>
          <c:yMode val="edge"/>
          <c:x val="0.68029981370829962"/>
          <c:y val="0"/>
          <c:w val="0.31120123126415905"/>
          <c:h val="0.9844380036205127"/>
        </c:manualLayout>
      </c:layout>
      <c:overlay val="0"/>
      <c:spPr>
        <a:solidFill>
          <a:sysClr val="window" lastClr="FFFFFF">
            <a:lumMod val="95000"/>
            <a:alpha val="83000"/>
          </a:sysClr>
        </a:solidFill>
        <a:ln w="73025" cmpd="dbl">
          <a:solidFill>
            <a:srgbClr val="002060"/>
          </a:solidFill>
        </a:ln>
      </c:spPr>
      <c:txPr>
        <a:bodyPr/>
        <a:lstStyle/>
        <a:p>
          <a:pPr>
            <a:defRPr sz="1500" b="1" i="0" baseline="0">
              <a:solidFill>
                <a:srgbClr val="002060"/>
              </a:solidFill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8625935502115908E-2"/>
          <c:y val="8.5761712750870828E-2"/>
          <c:w val="0.88118668632778174"/>
          <c:h val="0.6741989860603726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12700">
              <a:solidFill>
                <a:schemeClr val="accent5">
                  <a:lumMod val="50000"/>
                </a:schemeClr>
              </a:solidFill>
            </a:ln>
          </c:spPr>
          <c:explosion val="36"/>
          <c:dPt>
            <c:idx val="0"/>
            <c:bubble3D val="0"/>
            <c:explosion val="25"/>
            <c:spPr>
              <a:solidFill>
                <a:srgbClr val="FF6600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7DA-4DE4-96A3-535149C3BDA9}"/>
              </c:ext>
            </c:extLst>
          </c:dPt>
          <c:dPt>
            <c:idx val="1"/>
            <c:bubble3D val="0"/>
            <c:spPr>
              <a:solidFill>
                <a:srgbClr val="00FFFF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7DA-4DE4-96A3-535149C3BDA9}"/>
              </c:ext>
            </c:extLst>
          </c:dPt>
          <c:dPt>
            <c:idx val="2"/>
            <c:bubble3D val="0"/>
            <c:explosion val="51"/>
            <c:spPr>
              <a:solidFill>
                <a:srgbClr val="FFFF00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7DA-4DE4-96A3-535149C3BDA9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7DA-4DE4-96A3-535149C3BDA9}"/>
              </c:ext>
            </c:extLst>
          </c:dPt>
          <c:dPt>
            <c:idx val="4"/>
            <c:bubble3D val="0"/>
            <c:spPr>
              <a:solidFill>
                <a:srgbClr val="CC66FF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87DA-4DE4-96A3-535149C3BDA9}"/>
              </c:ext>
            </c:extLst>
          </c:dPt>
          <c:dPt>
            <c:idx val="5"/>
            <c:bubble3D val="0"/>
            <c:spPr>
              <a:solidFill>
                <a:srgbClr val="FF0066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87DA-4DE4-96A3-535149C3BDA9}"/>
              </c:ext>
            </c:extLst>
          </c:dPt>
          <c:dPt>
            <c:idx val="6"/>
            <c:bubble3D val="0"/>
            <c:spPr>
              <a:solidFill>
                <a:srgbClr val="FFFF00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87DA-4DE4-96A3-535149C3BDA9}"/>
              </c:ext>
            </c:extLst>
          </c:dPt>
          <c:dPt>
            <c:idx val="7"/>
            <c:bubble3D val="0"/>
            <c:spPr>
              <a:solidFill>
                <a:srgbClr val="33CC33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87DA-4DE4-96A3-535149C3BDA9}"/>
              </c:ext>
            </c:extLst>
          </c:dPt>
          <c:dLbls>
            <c:dLbl>
              <c:idx val="0"/>
              <c:layout>
                <c:manualLayout>
                  <c:x val="2.3758016350673792E-2"/>
                  <c:y val="-5.5025544547337865E-2"/>
                </c:manualLayout>
              </c:layout>
              <c:tx>
                <c:rich>
                  <a:bodyPr/>
                  <a:lstStyle/>
                  <a:p>
                    <a:pPr>
                      <a:defRPr sz="2200" b="1" i="0" baseline="0">
                        <a:solidFill>
                          <a:srgbClr val="002060"/>
                        </a:solidFill>
                      </a:defRPr>
                    </a:pPr>
                    <a:r>
                      <a:rPr lang="ru-RU" sz="2200" u="sng" dirty="0"/>
                      <a:t>711 (2016 г.)</a:t>
                    </a:r>
                  </a:p>
                  <a:p>
                    <a:pPr>
                      <a:defRPr sz="2200" b="1" i="0" baseline="0">
                        <a:solidFill>
                          <a:srgbClr val="002060"/>
                        </a:solidFill>
                      </a:defRPr>
                    </a:pPr>
                    <a:r>
                      <a:rPr lang="ru-RU" sz="2200" dirty="0"/>
                      <a:t>640 (2017 г.)</a:t>
                    </a:r>
                  </a:p>
                </c:rich>
              </c:tx>
              <c:spPr>
                <a:solidFill>
                  <a:srgbClr val="FFC000"/>
                </a:solidFill>
                <a:ln>
                  <a:solidFill>
                    <a:srgbClr val="002060"/>
                  </a:solidFill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7DA-4DE4-96A3-535149C3BDA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1852294189534497E-2"/>
                  <c:y val="-3.7087586673376159E-2"/>
                </c:manualLayout>
              </c:layout>
              <c:tx>
                <c:rich>
                  <a:bodyPr/>
                  <a:lstStyle/>
                  <a:p>
                    <a:pPr>
                      <a:defRPr sz="2200" b="1" i="0" baseline="0">
                        <a:solidFill>
                          <a:srgbClr val="002060"/>
                        </a:solidFill>
                      </a:defRPr>
                    </a:pPr>
                    <a:r>
                      <a:rPr lang="ru-RU" u="sng" dirty="0"/>
                      <a:t>108 (2016 г.)</a:t>
                    </a:r>
                  </a:p>
                  <a:p>
                    <a:pPr>
                      <a:defRPr sz="2200" b="1" i="0" baseline="0">
                        <a:solidFill>
                          <a:srgbClr val="002060"/>
                        </a:solidFill>
                      </a:defRPr>
                    </a:pPr>
                    <a:r>
                      <a:rPr lang="ru-RU" dirty="0"/>
                      <a:t>120 (2017 г.)</a:t>
                    </a:r>
                  </a:p>
                </c:rich>
              </c:tx>
              <c:spPr>
                <a:solidFill>
                  <a:srgbClr val="FFC000"/>
                </a:solidFill>
                <a:ln>
                  <a:solidFill>
                    <a:srgbClr val="002060"/>
                  </a:solidFill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7DA-4DE4-96A3-535149C3BDA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7292319531546305"/>
                  <c:y val="-0.11073238594404543"/>
                </c:manualLayout>
              </c:layout>
              <c:tx>
                <c:rich>
                  <a:bodyPr/>
                  <a:lstStyle/>
                  <a:p>
                    <a:pPr>
                      <a:defRPr sz="2200" b="1" i="0" baseline="0">
                        <a:solidFill>
                          <a:srgbClr val="002060"/>
                        </a:solidFill>
                      </a:defRPr>
                    </a:pPr>
                    <a:r>
                      <a:rPr lang="ru-RU" u="sng" dirty="0"/>
                      <a:t>645 (2016 г.)</a:t>
                    </a:r>
                  </a:p>
                  <a:p>
                    <a:pPr>
                      <a:defRPr sz="2200" b="1" i="0" baseline="0">
                        <a:solidFill>
                          <a:srgbClr val="002060"/>
                        </a:solidFill>
                      </a:defRPr>
                    </a:pPr>
                    <a:r>
                      <a:rPr lang="ru-RU" dirty="0"/>
                      <a:t>682 (2017 г.) </a:t>
                    </a:r>
                  </a:p>
                </c:rich>
              </c:tx>
              <c:spPr>
                <a:solidFill>
                  <a:srgbClr val="FFC000"/>
                </a:solidFill>
                <a:ln>
                  <a:solidFill>
                    <a:srgbClr val="002060"/>
                  </a:solidFill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87DA-4DE4-96A3-535149C3BDA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7.4877575863218263E-2"/>
                  <c:y val="4.9237176261461166E-2"/>
                </c:manualLayout>
              </c:layout>
              <c:tx>
                <c:rich>
                  <a:bodyPr/>
                  <a:lstStyle/>
                  <a:p>
                    <a:pPr>
                      <a:defRPr sz="2200" b="1" i="0" baseline="0">
                        <a:solidFill>
                          <a:srgbClr val="002060"/>
                        </a:solidFill>
                      </a:defRPr>
                    </a:pPr>
                    <a:r>
                      <a:rPr lang="ru-RU" u="sng" dirty="0"/>
                      <a:t>657 (2016 г.)</a:t>
                    </a:r>
                  </a:p>
                  <a:p>
                    <a:pPr>
                      <a:defRPr sz="2200" b="1" i="0" baseline="0">
                        <a:solidFill>
                          <a:srgbClr val="002060"/>
                        </a:solidFill>
                      </a:defRPr>
                    </a:pPr>
                    <a:r>
                      <a:rPr lang="ru-RU" dirty="0"/>
                      <a:t>679</a:t>
                    </a:r>
                    <a:r>
                      <a:rPr lang="ru-RU" baseline="0" dirty="0"/>
                      <a:t> (2017 г.)</a:t>
                    </a:r>
                    <a:r>
                      <a:rPr lang="ru-RU" dirty="0"/>
                      <a:t> </a:t>
                    </a:r>
                  </a:p>
                </c:rich>
              </c:tx>
              <c:spPr>
                <a:solidFill>
                  <a:srgbClr val="FFC000"/>
                </a:solidFill>
                <a:ln>
                  <a:solidFill>
                    <a:srgbClr val="002060"/>
                  </a:solidFill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87DA-4DE4-96A3-535149C3BDA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0648968296451912E-2"/>
                  <c:y val="-6.2787895362053795E-3"/>
                </c:manualLayout>
              </c:layout>
              <c:tx>
                <c:rich>
                  <a:bodyPr/>
                  <a:lstStyle/>
                  <a:p>
                    <a:pPr>
                      <a:defRPr sz="2200" b="1" i="0" baseline="0">
                        <a:solidFill>
                          <a:srgbClr val="002060"/>
                        </a:solidFill>
                      </a:defRPr>
                    </a:pPr>
                    <a:r>
                      <a:rPr lang="en-US" dirty="0"/>
                      <a:t>173</a:t>
                    </a:r>
                  </a:p>
                </c:rich>
              </c:tx>
              <c:spPr>
                <a:solidFill>
                  <a:srgbClr val="FFC000"/>
                </a:solidFill>
                <a:ln>
                  <a:solidFill>
                    <a:srgbClr val="002060"/>
                  </a:solidFill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87DA-4DE4-96A3-535149C3BDA9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5.2898162830392587E-2"/>
                  <c:y val="-4.2990949723534988E-3"/>
                </c:manualLayout>
              </c:layout>
              <c:tx>
                <c:rich>
                  <a:bodyPr/>
                  <a:lstStyle/>
                  <a:p>
                    <a:pPr>
                      <a:defRPr sz="2200" b="1" i="0" baseline="0">
                        <a:solidFill>
                          <a:srgbClr val="002060"/>
                        </a:solidFill>
                      </a:defRPr>
                    </a:pPr>
                    <a:r>
                      <a:rPr lang="en-US" dirty="0"/>
                      <a:t>85</a:t>
                    </a:r>
                  </a:p>
                </c:rich>
              </c:tx>
              <c:spPr>
                <a:solidFill>
                  <a:srgbClr val="FFC000"/>
                </a:solidFill>
                <a:ln>
                  <a:solidFill>
                    <a:srgbClr val="002060"/>
                  </a:solidFill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87DA-4DE4-96A3-535149C3BDA9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.11204500005049946"/>
                  <c:y val="0.15269115397434474"/>
                </c:manualLayout>
              </c:layout>
              <c:tx>
                <c:rich>
                  <a:bodyPr/>
                  <a:lstStyle/>
                  <a:p>
                    <a:pPr>
                      <a:defRPr sz="2200" b="1" i="0" baseline="0">
                        <a:solidFill>
                          <a:srgbClr val="002060"/>
                        </a:solidFill>
                      </a:defRPr>
                    </a:pPr>
                    <a:r>
                      <a:rPr lang="en-US" dirty="0"/>
                      <a:t>663</a:t>
                    </a:r>
                  </a:p>
                </c:rich>
              </c:tx>
              <c:spPr>
                <a:solidFill>
                  <a:srgbClr val="FFC000"/>
                </a:solidFill>
                <a:ln>
                  <a:solidFill>
                    <a:srgbClr val="002060"/>
                  </a:solidFill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87DA-4DE4-96A3-535149C3BDA9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9.1578334730484517E-2"/>
                  <c:y val="2.6654922328891568E-2"/>
                </c:manualLayout>
              </c:layout>
              <c:tx>
                <c:rich>
                  <a:bodyPr/>
                  <a:lstStyle/>
                  <a:p>
                    <a:pPr>
                      <a:defRPr sz="2200" b="1" i="0" baseline="0">
                        <a:solidFill>
                          <a:srgbClr val="002060"/>
                        </a:solidFill>
                      </a:defRPr>
                    </a:pPr>
                    <a:r>
                      <a:rPr lang="en-US" dirty="0"/>
                      <a:t>581</a:t>
                    </a:r>
                  </a:p>
                </c:rich>
              </c:tx>
              <c:spPr>
                <a:solidFill>
                  <a:srgbClr val="FFC000"/>
                </a:solidFill>
                <a:ln>
                  <a:solidFill>
                    <a:srgbClr val="002060"/>
                  </a:solidFill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87DA-4DE4-96A3-535149C3BDA9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rgbClr val="FFC000"/>
              </a:solidFill>
              <a:ln>
                <a:solidFill>
                  <a:srgbClr val="002060"/>
                </a:solidFill>
              </a:ln>
              <a:effectLst/>
            </c:spPr>
            <c:txPr>
              <a:bodyPr/>
              <a:lstStyle/>
              <a:p>
                <a:pPr>
                  <a:defRPr sz="2200" b="1" i="0" baseline="0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15875">
                  <a:solidFill>
                    <a:schemeClr val="tx1"/>
                  </a:solidFill>
                </a:ln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ОСО №1, 2, 3, 4  </c:v>
                </c:pt>
                <c:pt idx="1">
                  <c:v>СОСМО </c:v>
                </c:pt>
                <c:pt idx="2">
                  <c:v>СРО</c:v>
                </c:pt>
                <c:pt idx="3">
                  <c:v>ОССО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1000</c:v>
                </c:pt>
                <c:pt idx="1">
                  <c:v>108</c:v>
                </c:pt>
                <c:pt idx="2">
                  <c:v>645</c:v>
                </c:pt>
                <c:pt idx="3">
                  <c:v>657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87DA-4DE4-96A3-535149C3BDA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egendEntry>
        <c:idx val="0"/>
        <c:txPr>
          <a:bodyPr/>
          <a:lstStyle/>
          <a:p>
            <a:pPr>
              <a:defRPr sz="2400" b="1" i="0" baseline="0">
                <a:solidFill>
                  <a:srgbClr val="002060"/>
                </a:solidFill>
                <a:effectLst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400" b="1" i="0" baseline="0">
                <a:solidFill>
                  <a:srgbClr val="002060"/>
                </a:solidFill>
                <a:effectLst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2400" b="1" i="0" baseline="0">
                <a:solidFill>
                  <a:srgbClr val="002060"/>
                </a:solidFill>
                <a:effectLst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2400" b="1" i="0" baseline="0">
                <a:solidFill>
                  <a:srgbClr val="002060"/>
                </a:solidFill>
                <a:effectLst/>
              </a:defRPr>
            </a:pPr>
            <a:endParaRPr lang="ru-RU"/>
          </a:p>
        </c:txPr>
      </c:legendEntry>
      <c:layout>
        <c:manualLayout>
          <c:xMode val="edge"/>
          <c:yMode val="edge"/>
          <c:x val="7.3487205125356446E-3"/>
          <c:y val="0.79544082520242843"/>
          <c:w val="0.98383281487242158"/>
          <c:h val="0.17862246436799473"/>
        </c:manualLayout>
      </c:layout>
      <c:overlay val="0"/>
      <c:spPr>
        <a:solidFill>
          <a:sysClr val="window" lastClr="FFFFFF">
            <a:lumMod val="95000"/>
            <a:alpha val="83000"/>
          </a:sysClr>
        </a:solidFill>
        <a:ln w="73025" cmpd="dbl">
          <a:solidFill>
            <a:srgbClr val="002060"/>
          </a:solidFill>
        </a:ln>
      </c:spPr>
      <c:txPr>
        <a:bodyPr/>
        <a:lstStyle/>
        <a:p>
          <a:pPr>
            <a:defRPr sz="2400" b="1" i="0" baseline="0">
              <a:solidFill>
                <a:srgbClr val="002060"/>
              </a:solidFill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Обслуженные по возрастной категории</c:v>
                </c:pt>
              </c:strCache>
            </c:strRef>
          </c:tx>
          <c:spPr>
            <a:solidFill>
              <a:srgbClr val="0000FF"/>
            </a:solidFill>
            <a:ln w="12700">
              <a:solidFill>
                <a:srgbClr val="002060"/>
              </a:solidFill>
            </a:ln>
          </c:spPr>
          <c:invertIfNegative val="0"/>
          <c:dLbls>
            <c:dLbl>
              <c:idx val="0"/>
              <c:layout>
                <c:manualLayout>
                  <c:x val="-8.6738996213534415E-3"/>
                  <c:y val="-2.6722620045585141E-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578/750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389-494A-A9F3-77495618D9F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7825997475690312E-3"/>
                  <c:y val="-2.672262004558416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129/257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389-494A-A9F3-77495618D9F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3369498106767736E-3"/>
                  <c:y val="-2.6722620045585141E-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319/552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389-494A-A9F3-77495618D9F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7.2282496844613426E-3"/>
                  <c:y val="-2.672262004558416E-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81/169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389-494A-A9F3-77495618D9F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5.7825997475690312E-3"/>
                  <c:y val="-2.672262004558416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20/9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3389-494A-A9F3-77495618D9F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1.0119549558245806E-2"/>
                  <c:y val="-2.672262004558416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56/55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3389-494A-A9F3-77495618D9F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1.1565199495138062E-2"/>
                  <c:y val="-2.672262004558416E-3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/>
                      <a:t>159/157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3389-494A-A9F3-77495618D9F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C000"/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c:spPr>
            <c:txPr>
              <a:bodyPr/>
              <a:lstStyle/>
              <a:p>
                <a:pPr>
                  <a:defRPr sz="2200" b="1" i="0" baseline="0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ДРУГИЕ ПЕНСИОНЕРЫ</c:v>
                </c:pt>
                <c:pt idx="1">
                  <c:v>ИНВАЛИДЫ I ГР.</c:v>
                </c:pt>
                <c:pt idx="2">
                  <c:v>ИНВАЛИДЫ II ГР.</c:v>
                </c:pt>
                <c:pt idx="3">
                  <c:v>ИНВАЛИДЫ III ГР.</c:v>
                </c:pt>
                <c:pt idx="4">
                  <c:v>УЧАСТНИКИ ВОВ </c:v>
                </c:pt>
                <c:pt idx="5">
                  <c:v>ВДОВЫ УЧАСТНИКОВ ВОВ</c:v>
                </c:pt>
                <c:pt idx="6">
                  <c:v>ТРУЖЕНИКИ ТЫЛА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452</c:v>
                </c:pt>
                <c:pt idx="1">
                  <c:v>115</c:v>
                </c:pt>
                <c:pt idx="2">
                  <c:v>230</c:v>
                </c:pt>
                <c:pt idx="3">
                  <c:v>17</c:v>
                </c:pt>
                <c:pt idx="4">
                  <c:v>23</c:v>
                </c:pt>
                <c:pt idx="5">
                  <c:v>50</c:v>
                </c:pt>
                <c:pt idx="6">
                  <c:v>159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3389-494A-A9F3-77495618D9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5369984"/>
        <c:axId val="25379968"/>
      </c:barChart>
      <c:catAx>
        <c:axId val="2536998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 i="0" baseline="0">
                <a:solidFill>
                  <a:schemeClr val="accent5">
                    <a:lumMod val="50000"/>
                  </a:schemeClr>
                </a:solidFill>
              </a:defRPr>
            </a:pPr>
            <a:endParaRPr lang="ru-RU"/>
          </a:p>
        </c:txPr>
        <c:crossAx val="25379968"/>
        <c:crosses val="autoZero"/>
        <c:auto val="1"/>
        <c:lblAlgn val="ctr"/>
        <c:lblOffset val="100"/>
        <c:noMultiLvlLbl val="0"/>
      </c:catAx>
      <c:valAx>
        <c:axId val="25379968"/>
        <c:scaling>
          <c:orientation val="minMax"/>
        </c:scaling>
        <c:delete val="0"/>
        <c:axPos val="b"/>
        <c:majorGridlines>
          <c:spPr>
            <a:ln>
              <a:solidFill>
                <a:srgbClr val="002060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noFill/>
        </c:spPr>
        <c:txPr>
          <a:bodyPr/>
          <a:lstStyle/>
          <a:p>
            <a:pPr>
              <a:defRPr sz="2200" b="1" i="0" baseline="0">
                <a:solidFill>
                  <a:srgbClr val="002060"/>
                </a:solidFill>
              </a:defRPr>
            </a:pPr>
            <a:endParaRPr lang="ru-RU"/>
          </a:p>
        </c:txPr>
        <c:crossAx val="25369984"/>
        <c:crosses val="autoZero"/>
        <c:crossBetween val="between"/>
      </c:valAx>
      <c:spPr>
        <a:solidFill>
          <a:srgbClr val="FFFF66"/>
        </a:solidFill>
        <a:ln>
          <a:solidFill>
            <a:srgbClr val="002060"/>
          </a:solidFill>
        </a:ln>
      </c:spPr>
    </c:plotArea>
    <c:plotVisOnly val="1"/>
    <c:dispBlanksAs val="gap"/>
    <c:showDLblsOverMax val="0"/>
  </c:chart>
  <c:spPr>
    <a:solidFill>
      <a:sysClr val="window" lastClr="FFFFFF">
        <a:lumMod val="95000"/>
        <a:alpha val="83000"/>
      </a:sysClr>
    </a:solidFill>
    <a:ln w="73025" cmpd="dbl">
      <a:solidFill>
        <a:srgbClr val="002060"/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8625935502115908E-2"/>
          <c:y val="8.5761712750870828E-2"/>
          <c:w val="0.88118668632778174"/>
          <c:h val="0.6741989860603726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Обслуженные по возрастной категории</c:v>
                </c:pt>
              </c:strCache>
            </c:strRef>
          </c:tx>
          <c:spPr>
            <a:ln w="12700">
              <a:solidFill>
                <a:schemeClr val="accent5">
                  <a:lumMod val="50000"/>
                </a:schemeClr>
              </a:solidFill>
            </a:ln>
          </c:spPr>
          <c:explosion val="36"/>
          <c:dPt>
            <c:idx val="0"/>
            <c:bubble3D val="0"/>
            <c:spPr>
              <a:solidFill>
                <a:srgbClr val="0000FF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44F-45C8-A7B1-882C07EAF4AB}"/>
              </c:ext>
            </c:extLst>
          </c:dPt>
          <c:dPt>
            <c:idx val="1"/>
            <c:bubble3D val="0"/>
            <c:explosion val="20"/>
            <c:spPr>
              <a:solidFill>
                <a:srgbClr val="FF3399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44F-45C8-A7B1-882C07EAF4AB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44F-45C8-A7B1-882C07EAF4AB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44F-45C8-A7B1-882C07EAF4AB}"/>
              </c:ext>
            </c:extLst>
          </c:dPt>
          <c:dPt>
            <c:idx val="4"/>
            <c:bubble3D val="0"/>
            <c:spPr>
              <a:solidFill>
                <a:srgbClr val="CC66FF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744F-45C8-A7B1-882C07EAF4AB}"/>
              </c:ext>
            </c:extLst>
          </c:dPt>
          <c:dPt>
            <c:idx val="5"/>
            <c:bubble3D val="0"/>
            <c:spPr>
              <a:solidFill>
                <a:srgbClr val="FF0066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744F-45C8-A7B1-882C07EAF4AB}"/>
              </c:ext>
            </c:extLst>
          </c:dPt>
          <c:dPt>
            <c:idx val="6"/>
            <c:bubble3D val="0"/>
            <c:spPr>
              <a:solidFill>
                <a:srgbClr val="FFFF00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744F-45C8-A7B1-882C07EAF4AB}"/>
              </c:ext>
            </c:extLst>
          </c:dPt>
          <c:dPt>
            <c:idx val="7"/>
            <c:bubble3D val="0"/>
            <c:spPr>
              <a:solidFill>
                <a:srgbClr val="33CC33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744F-45C8-A7B1-882C07EAF4AB}"/>
              </c:ext>
            </c:extLst>
          </c:dPt>
          <c:dLbls>
            <c:dLbl>
              <c:idx val="0"/>
              <c:layout>
                <c:manualLayout>
                  <c:x val="8.9687256971447624E-2"/>
                  <c:y val="-0.11986719612853473"/>
                </c:manualLayout>
              </c:layout>
              <c:tx>
                <c:rich>
                  <a:bodyPr/>
                  <a:lstStyle/>
                  <a:p>
                    <a:pPr>
                      <a:defRPr sz="2200" b="1" i="0" baseline="0">
                        <a:solidFill>
                          <a:srgbClr val="002060"/>
                        </a:solidFill>
                      </a:defRPr>
                    </a:pPr>
                    <a:r>
                      <a:rPr lang="ru-RU" sz="1900" b="1" u="sng" dirty="0"/>
                      <a:t>151742</a:t>
                    </a:r>
                    <a:r>
                      <a:rPr lang="ru-RU" sz="1900" b="1" u="sng" baseline="0" dirty="0"/>
                      <a:t> (2016 г.) </a:t>
                    </a:r>
                    <a:endParaRPr lang="ru-RU" sz="1900" b="1" u="none" baseline="0" dirty="0"/>
                  </a:p>
                  <a:p>
                    <a:pPr>
                      <a:defRPr sz="2200" b="1" i="0" baseline="0">
                        <a:solidFill>
                          <a:srgbClr val="002060"/>
                        </a:solidFill>
                      </a:defRPr>
                    </a:pPr>
                    <a:r>
                      <a:rPr lang="ru-RU" sz="1900" b="1" u="none" baseline="0" dirty="0"/>
                      <a:t>166681 (2017 г.)</a:t>
                    </a:r>
                    <a:endParaRPr lang="ru-RU" sz="1900" dirty="0"/>
                  </a:p>
                </c:rich>
              </c:tx>
              <c:spPr>
                <a:solidFill>
                  <a:srgbClr val="FFC000"/>
                </a:solidFill>
                <a:ln>
                  <a:solidFill>
                    <a:srgbClr val="002060"/>
                  </a:solidFill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44F-45C8-A7B1-882C07EAF4A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8.3810942302707109E-2"/>
                  <c:y val="0.15027496944783914"/>
                </c:manualLayout>
              </c:layout>
              <c:tx>
                <c:rich>
                  <a:bodyPr/>
                  <a:lstStyle/>
                  <a:p>
                    <a:pPr>
                      <a:defRPr sz="2200" b="1" i="0" baseline="0">
                        <a:solidFill>
                          <a:srgbClr val="002060"/>
                        </a:solidFill>
                      </a:defRPr>
                    </a:pPr>
                    <a:r>
                      <a:rPr lang="ru-RU" sz="1900" u="sng" dirty="0"/>
                      <a:t>40067</a:t>
                    </a:r>
                    <a:r>
                      <a:rPr lang="ru-RU" sz="1900" u="sng" baseline="0" dirty="0"/>
                      <a:t> (2016 г.)</a:t>
                    </a:r>
                    <a:endParaRPr lang="ru-RU" sz="1900" u="sng" dirty="0"/>
                  </a:p>
                  <a:p>
                    <a:pPr>
                      <a:defRPr sz="2200" b="1" i="0" baseline="0">
                        <a:solidFill>
                          <a:srgbClr val="002060"/>
                        </a:solidFill>
                      </a:defRPr>
                    </a:pPr>
                    <a:r>
                      <a:rPr lang="ru-RU" sz="1900" dirty="0"/>
                      <a:t>48243</a:t>
                    </a:r>
                    <a:r>
                      <a:rPr lang="ru-RU" sz="1900" baseline="0" dirty="0"/>
                      <a:t> (2017 г.)</a:t>
                    </a:r>
                    <a:endParaRPr lang="ru-RU" sz="1900" dirty="0"/>
                  </a:p>
                </c:rich>
              </c:tx>
              <c:spPr>
                <a:solidFill>
                  <a:srgbClr val="FFC000"/>
                </a:solidFill>
                <a:ln>
                  <a:solidFill>
                    <a:srgbClr val="002060"/>
                  </a:solidFill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44F-45C8-A7B1-882C07EAF4A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9.9435942302707137E-2"/>
                  <c:y val="9.5906852100608331E-4"/>
                </c:manualLayout>
              </c:layout>
              <c:tx>
                <c:rich>
                  <a:bodyPr/>
                  <a:lstStyle/>
                  <a:p>
                    <a:pPr>
                      <a:defRPr sz="2200" b="1" i="0" baseline="0">
                        <a:solidFill>
                          <a:srgbClr val="002060"/>
                        </a:solidFill>
                      </a:defRPr>
                    </a:pPr>
                    <a:r>
                      <a:rPr lang="ru-RU" sz="1900" u="sng" dirty="0"/>
                      <a:t>13948</a:t>
                    </a:r>
                    <a:r>
                      <a:rPr lang="ru-RU" sz="1900" u="sng" baseline="0" dirty="0"/>
                      <a:t> (2016 г.)</a:t>
                    </a:r>
                    <a:endParaRPr lang="ru-RU" sz="1900" u="sng" dirty="0"/>
                  </a:p>
                  <a:p>
                    <a:pPr>
                      <a:defRPr sz="2200" b="1" i="0" baseline="0">
                        <a:solidFill>
                          <a:srgbClr val="002060"/>
                        </a:solidFill>
                      </a:defRPr>
                    </a:pPr>
                    <a:r>
                      <a:rPr lang="ru-RU" sz="1900" dirty="0"/>
                      <a:t>15042</a:t>
                    </a:r>
                    <a:r>
                      <a:rPr lang="ru-RU" sz="1900" baseline="0" dirty="0"/>
                      <a:t> (2017 г.)</a:t>
                    </a:r>
                    <a:endParaRPr lang="ru-RU" sz="1900" dirty="0"/>
                  </a:p>
                </c:rich>
              </c:tx>
              <c:spPr>
                <a:solidFill>
                  <a:srgbClr val="FFC000"/>
                </a:solidFill>
                <a:ln>
                  <a:solidFill>
                    <a:srgbClr val="002060"/>
                  </a:solidFill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744F-45C8-A7B1-882C07EAF4A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7975826759989736E-2"/>
                  <c:y val="1.5519517439238786E-2"/>
                </c:manualLayout>
              </c:layout>
              <c:tx>
                <c:rich>
                  <a:bodyPr/>
                  <a:lstStyle/>
                  <a:p>
                    <a:pPr>
                      <a:defRPr sz="2200" b="1" i="0" baseline="0">
                        <a:solidFill>
                          <a:srgbClr val="002060"/>
                        </a:solidFill>
                      </a:defRPr>
                    </a:pPr>
                    <a:r>
                      <a:rPr lang="ru-RU" sz="1900" u="sng" dirty="0"/>
                      <a:t>1510</a:t>
                    </a:r>
                    <a:r>
                      <a:rPr lang="ru-RU" sz="1900" u="sng" baseline="0" dirty="0"/>
                      <a:t> (2016 г.)</a:t>
                    </a:r>
                    <a:endParaRPr lang="ru-RU" sz="1900" u="sng" dirty="0"/>
                  </a:p>
                  <a:p>
                    <a:pPr>
                      <a:defRPr sz="2200" b="1" i="0" baseline="0">
                        <a:solidFill>
                          <a:srgbClr val="002060"/>
                        </a:solidFill>
                      </a:defRPr>
                    </a:pPr>
                    <a:r>
                      <a:rPr lang="ru-RU" sz="1900" dirty="0"/>
                      <a:t>1644</a:t>
                    </a:r>
                    <a:r>
                      <a:rPr lang="ru-RU" sz="1900" baseline="0" dirty="0"/>
                      <a:t> (2017 г.)</a:t>
                    </a:r>
                    <a:endParaRPr lang="ru-RU" sz="1900" dirty="0"/>
                  </a:p>
                </c:rich>
              </c:tx>
              <c:spPr>
                <a:solidFill>
                  <a:srgbClr val="FFC000"/>
                </a:solidFill>
                <a:ln>
                  <a:solidFill>
                    <a:srgbClr val="002060"/>
                  </a:solidFill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744F-45C8-A7B1-882C07EAF4A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0648968296451912E-2"/>
                  <c:y val="-6.2787895362053795E-3"/>
                </c:manualLayout>
              </c:layout>
              <c:tx>
                <c:rich>
                  <a:bodyPr/>
                  <a:lstStyle/>
                  <a:p>
                    <a:pPr>
                      <a:defRPr sz="2200" b="1" i="0" baseline="0">
                        <a:solidFill>
                          <a:srgbClr val="002060"/>
                        </a:solidFill>
                      </a:defRPr>
                    </a:pPr>
                    <a:r>
                      <a:rPr lang="en-US" dirty="0"/>
                      <a:t>173</a:t>
                    </a:r>
                  </a:p>
                </c:rich>
              </c:tx>
              <c:spPr>
                <a:solidFill>
                  <a:srgbClr val="FFC000"/>
                </a:solidFill>
                <a:ln>
                  <a:solidFill>
                    <a:srgbClr val="002060"/>
                  </a:solidFill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744F-45C8-A7B1-882C07EAF4AB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5.2898162830392587E-2"/>
                  <c:y val="-4.2990949723534988E-3"/>
                </c:manualLayout>
              </c:layout>
              <c:tx>
                <c:rich>
                  <a:bodyPr/>
                  <a:lstStyle/>
                  <a:p>
                    <a:pPr>
                      <a:defRPr sz="2200" b="1" i="0" baseline="0">
                        <a:solidFill>
                          <a:srgbClr val="002060"/>
                        </a:solidFill>
                      </a:defRPr>
                    </a:pPr>
                    <a:r>
                      <a:rPr lang="en-US" dirty="0"/>
                      <a:t>85</a:t>
                    </a:r>
                  </a:p>
                </c:rich>
              </c:tx>
              <c:spPr>
                <a:solidFill>
                  <a:srgbClr val="FFC000"/>
                </a:solidFill>
                <a:ln>
                  <a:solidFill>
                    <a:srgbClr val="002060"/>
                  </a:solidFill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744F-45C8-A7B1-882C07EAF4AB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.11204500005049946"/>
                  <c:y val="0.15269115397434474"/>
                </c:manualLayout>
              </c:layout>
              <c:tx>
                <c:rich>
                  <a:bodyPr/>
                  <a:lstStyle/>
                  <a:p>
                    <a:pPr>
                      <a:defRPr sz="2200" b="1" i="0" baseline="0">
                        <a:solidFill>
                          <a:srgbClr val="002060"/>
                        </a:solidFill>
                      </a:defRPr>
                    </a:pPr>
                    <a:r>
                      <a:rPr lang="en-US" dirty="0"/>
                      <a:t>663</a:t>
                    </a:r>
                  </a:p>
                </c:rich>
              </c:tx>
              <c:spPr>
                <a:solidFill>
                  <a:srgbClr val="FFC000"/>
                </a:solidFill>
                <a:ln>
                  <a:solidFill>
                    <a:srgbClr val="002060"/>
                  </a:solidFill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744F-45C8-A7B1-882C07EAF4AB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9.1578334730484517E-2"/>
                  <c:y val="2.6654922328891568E-2"/>
                </c:manualLayout>
              </c:layout>
              <c:tx>
                <c:rich>
                  <a:bodyPr/>
                  <a:lstStyle/>
                  <a:p>
                    <a:pPr>
                      <a:defRPr sz="2200" b="1" i="0" baseline="0">
                        <a:solidFill>
                          <a:srgbClr val="002060"/>
                        </a:solidFill>
                      </a:defRPr>
                    </a:pPr>
                    <a:r>
                      <a:rPr lang="en-US" dirty="0"/>
                      <a:t>581</a:t>
                    </a:r>
                  </a:p>
                </c:rich>
              </c:tx>
              <c:spPr>
                <a:solidFill>
                  <a:srgbClr val="FFC000"/>
                </a:solidFill>
                <a:ln>
                  <a:solidFill>
                    <a:srgbClr val="002060"/>
                  </a:solidFill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744F-45C8-A7B1-882C07EAF4AB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rgbClr val="FFC000"/>
              </a:solidFill>
              <a:ln>
                <a:solidFill>
                  <a:srgbClr val="002060"/>
                </a:solidFill>
              </a:ln>
              <a:effectLst/>
            </c:spPr>
            <c:txPr>
              <a:bodyPr/>
              <a:lstStyle/>
              <a:p>
                <a:pPr>
                  <a:defRPr sz="2200" b="1" i="0" baseline="0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15875">
                  <a:solidFill>
                    <a:schemeClr val="tx1"/>
                  </a:solidFill>
                </a:ln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ОСО №1, 2, 3</c:v>
                </c:pt>
                <c:pt idx="1">
                  <c:v>СОСМО </c:v>
                </c:pt>
                <c:pt idx="2">
                  <c:v>СРО</c:v>
                </c:pt>
                <c:pt idx="3">
                  <c:v>ОССО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147305</c:v>
                </c:pt>
                <c:pt idx="1">
                  <c:v>40067</c:v>
                </c:pt>
                <c:pt idx="2">
                  <c:v>13948</c:v>
                </c:pt>
                <c:pt idx="3">
                  <c:v>1514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744F-45C8-A7B1-882C07EAF4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egendEntry>
        <c:idx val="0"/>
        <c:txPr>
          <a:bodyPr/>
          <a:lstStyle/>
          <a:p>
            <a:pPr>
              <a:defRPr sz="2400" b="1" i="0" baseline="0">
                <a:solidFill>
                  <a:srgbClr val="002060"/>
                </a:solidFill>
                <a:effectLst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400" b="1" i="0" baseline="0">
                <a:solidFill>
                  <a:srgbClr val="002060"/>
                </a:solidFill>
                <a:effectLst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2400" b="1" i="0" baseline="0">
                <a:solidFill>
                  <a:srgbClr val="002060"/>
                </a:solidFill>
                <a:effectLst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2400" b="1" i="0" baseline="0">
                <a:solidFill>
                  <a:srgbClr val="002060"/>
                </a:solidFill>
                <a:effectLst/>
              </a:defRPr>
            </a:pPr>
            <a:endParaRPr lang="ru-RU"/>
          </a:p>
        </c:txPr>
      </c:legendEntry>
      <c:layout>
        <c:manualLayout>
          <c:xMode val="edge"/>
          <c:yMode val="edge"/>
          <c:x val="5.8789764100285156E-3"/>
          <c:y val="0.79284715913918058"/>
          <c:w val="0.98383281487242158"/>
          <c:h val="0.17862246436799473"/>
        </c:manualLayout>
      </c:layout>
      <c:overlay val="0"/>
      <c:spPr>
        <a:solidFill>
          <a:sysClr val="window" lastClr="FFFFFF">
            <a:lumMod val="95000"/>
            <a:alpha val="83000"/>
          </a:sysClr>
        </a:solidFill>
        <a:ln w="73025" cmpd="dbl">
          <a:solidFill>
            <a:srgbClr val="002060"/>
          </a:solidFill>
        </a:ln>
      </c:spPr>
      <c:txPr>
        <a:bodyPr/>
        <a:lstStyle/>
        <a:p>
          <a:pPr>
            <a:defRPr sz="2400" b="1" i="0" baseline="0">
              <a:solidFill>
                <a:srgbClr val="002060"/>
              </a:solidFill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effectLst/>
              </a:defRPr>
            </a:pPr>
            <a:r>
              <a:rPr lang="ru-RU" sz="2800" dirty="0">
                <a:solidFill>
                  <a:schemeClr val="accent3">
                    <a:lumMod val="75000"/>
                  </a:schemeClr>
                </a:solidFill>
                <a:effectLst/>
              </a:rPr>
              <a:t>Численный</a:t>
            </a:r>
            <a:r>
              <a:rPr lang="ru-RU" sz="2800" baseline="0" dirty="0">
                <a:solidFill>
                  <a:schemeClr val="accent3">
                    <a:lumMod val="75000"/>
                  </a:schemeClr>
                </a:solidFill>
                <a:effectLst/>
              </a:rPr>
              <a:t> состав</a:t>
            </a:r>
            <a:endParaRPr lang="ru-RU" sz="2800" dirty="0">
              <a:solidFill>
                <a:schemeClr val="accent3">
                  <a:lumMod val="75000"/>
                </a:schemeClr>
              </a:solidFill>
              <a:effectLst/>
            </a:endParaRPr>
          </a:p>
        </c:rich>
      </c:tx>
      <c:layout>
        <c:manualLayout>
          <c:xMode val="edge"/>
          <c:yMode val="edge"/>
          <c:x val="0.21607407822167468"/>
          <c:y val="9.4254956417214764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7091071163274728E-2"/>
          <c:y val="0.16999299375624799"/>
          <c:w val="0.90015748031496057"/>
          <c:h val="0.8075974107609806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0.15942</cdr:x>
      <cdr:y>0.02941</cdr:y>
    </cdr:from>
    <cdr:to>
      <cdr:x>0.57971</cdr:x>
      <cdr:y>0.19118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84176" y="144016"/>
          <a:ext cx="4176464" cy="7920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0.17391</cdr:x>
      <cdr:y>0.02941</cdr:y>
    </cdr:from>
    <cdr:to>
      <cdr:x>0.70647</cdr:x>
      <cdr:y>0.19117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728192" y="144016"/>
          <a:ext cx="5292068" cy="792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400" b="1" dirty="0">
              <a:solidFill>
                <a:srgbClr val="002060"/>
              </a:solidFill>
              <a:effectLst>
                <a:glow rad="139700">
                  <a:schemeClr val="tx1"/>
                </a:glow>
              </a:effectLst>
            </a:rPr>
            <a:t>ЧИСЛЕННЫЙ СОСТАВ  (%)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0.15942</cdr:x>
      <cdr:y>0.02941</cdr:y>
    </cdr:from>
    <cdr:to>
      <cdr:x>0.57971</cdr:x>
      <cdr:y>0.19118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84176" y="144016"/>
          <a:ext cx="4176464" cy="7920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0.16667</cdr:x>
      <cdr:y>0.01389</cdr:y>
    </cdr:from>
    <cdr:to>
      <cdr:x>0.66667</cdr:x>
      <cdr:y>0.23611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656184" y="72008"/>
          <a:ext cx="4968552" cy="11521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0.0942</cdr:x>
      <cdr:y>0</cdr:y>
    </cdr:from>
    <cdr:to>
      <cdr:x>0.69565</cdr:x>
      <cdr:y>0.26389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936104" y="0"/>
          <a:ext cx="5976664" cy="13681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 rtl="0"/>
          <a:r>
            <a:rPr lang="ru-RU" sz="2000" b="1" dirty="0">
              <a:solidFill>
                <a:srgbClr val="002060"/>
              </a:solidFill>
              <a:effectLst>
                <a:glow rad="127000">
                  <a:schemeClr val="tx1"/>
                </a:glow>
              </a:effectLst>
              <a:latin typeface="Times New Roman" pitchFamily="18" charset="0"/>
              <a:cs typeface="Times New Roman" pitchFamily="18" charset="0"/>
            </a:rPr>
            <a:t>Субсидия</a:t>
          </a:r>
          <a:r>
            <a:rPr lang="ru-RU" sz="2000" b="1" baseline="0" dirty="0">
              <a:solidFill>
                <a:srgbClr val="002060"/>
              </a:solidFill>
              <a:effectLst>
                <a:glow rad="127000">
                  <a:schemeClr val="tx1"/>
                </a:glow>
              </a:effectLst>
              <a:latin typeface="Times New Roman" pitchFamily="18" charset="0"/>
              <a:cs typeface="Times New Roman" pitchFamily="18" charset="0"/>
            </a:rPr>
            <a:t> на выполнение муниципального задания на </a:t>
          </a:r>
          <a:r>
            <a:rPr lang="ru-RU" sz="2000" b="1" i="0" u="none" strike="noStrike" baseline="0" dirty="0">
              <a:solidFill>
                <a:srgbClr val="002060"/>
              </a:solidFill>
              <a:effectLst>
                <a:glow rad="127000">
                  <a:schemeClr val="tx1"/>
                </a:glo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baseline="0" dirty="0">
              <a:solidFill>
                <a:srgbClr val="002060"/>
              </a:solidFill>
              <a:effectLst>
                <a:glow rad="127000">
                  <a:schemeClr val="tx1"/>
                </a:glow>
              </a:effectLst>
              <a:latin typeface="Times New Roman" pitchFamily="18" charset="0"/>
              <a:cs typeface="Times New Roman" pitchFamily="18" charset="0"/>
            </a:rPr>
            <a:t>2017 год составила  </a:t>
          </a:r>
          <a:r>
            <a:rPr lang="ru-RU" sz="2000" b="1" baseline="0" dirty="0">
              <a:solidFill>
                <a:srgbClr val="C00000"/>
              </a:solidFill>
              <a:effectLst>
                <a:glow rad="127000">
                  <a:schemeClr val="tx1"/>
                </a:glow>
              </a:effectLst>
              <a:latin typeface="Times New Roman" pitchFamily="18" charset="0"/>
              <a:cs typeface="Times New Roman" pitchFamily="18" charset="0"/>
            </a:rPr>
            <a:t>47 586 800</a:t>
          </a:r>
          <a:r>
            <a:rPr lang="en-US" sz="2000" b="1" baseline="0" dirty="0">
              <a:solidFill>
                <a:srgbClr val="C00000"/>
              </a:solidFill>
              <a:effectLst>
                <a:glow rad="127000">
                  <a:schemeClr val="tx1"/>
                </a:glo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baseline="0" dirty="0">
              <a:solidFill>
                <a:srgbClr val="002060"/>
              </a:solidFill>
              <a:effectLst>
                <a:glow rad="127000">
                  <a:schemeClr val="tx1"/>
                </a:glow>
              </a:effectLst>
              <a:latin typeface="Times New Roman" pitchFamily="18" charset="0"/>
              <a:cs typeface="Times New Roman" pitchFamily="18" charset="0"/>
            </a:rPr>
            <a:t>руб., расход за 2017 год составил  </a:t>
          </a:r>
          <a:r>
            <a:rPr lang="ru-RU" sz="2000" b="1" baseline="0" dirty="0">
              <a:solidFill>
                <a:srgbClr val="C00000"/>
              </a:solidFill>
              <a:effectLst>
                <a:glow rad="127000">
                  <a:schemeClr val="tx1"/>
                </a:glow>
              </a:effectLst>
              <a:latin typeface="Times New Roman" pitchFamily="18" charset="0"/>
              <a:cs typeface="Times New Roman" pitchFamily="18" charset="0"/>
            </a:rPr>
            <a:t>47 568 800 </a:t>
          </a:r>
          <a:r>
            <a:rPr lang="ru-RU" sz="2000" b="1" baseline="0" dirty="0">
              <a:solidFill>
                <a:srgbClr val="002060"/>
              </a:solidFill>
              <a:effectLst>
                <a:glow rad="127000">
                  <a:schemeClr val="tx1"/>
                </a:glow>
              </a:effectLst>
              <a:latin typeface="Times New Roman" pitchFamily="18" charset="0"/>
              <a:cs typeface="Times New Roman" pitchFamily="18" charset="0"/>
            </a:rPr>
            <a:t>руб. в </a:t>
          </a:r>
          <a:r>
            <a:rPr lang="ru-RU" sz="2000" b="1" baseline="0" dirty="0" err="1">
              <a:solidFill>
                <a:srgbClr val="002060"/>
              </a:solidFill>
              <a:effectLst>
                <a:glow rad="127000">
                  <a:schemeClr val="tx1"/>
                </a:glow>
              </a:effectLst>
              <a:latin typeface="Times New Roman" pitchFamily="18" charset="0"/>
              <a:cs typeface="Times New Roman" pitchFamily="18" charset="0"/>
            </a:rPr>
            <a:t>т.ч</a:t>
          </a:r>
          <a:r>
            <a:rPr lang="ru-RU" sz="2000" b="1" baseline="0" dirty="0">
              <a:solidFill>
                <a:srgbClr val="002060"/>
              </a:solidFill>
              <a:effectLst>
                <a:glow rad="127000">
                  <a:schemeClr val="tx1"/>
                </a:glow>
              </a:effectLst>
              <a:latin typeface="Times New Roman" pitchFamily="18" charset="0"/>
              <a:cs typeface="Times New Roman" pitchFamily="18" charset="0"/>
            </a:rPr>
            <a:t>.</a:t>
          </a:r>
        </a:p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3F23FC-83B9-4E72-A7EA-1999D6654FB0}" type="datetimeFigureOut">
              <a:rPr lang="ru-RU" smtClean="0"/>
              <a:pPr/>
              <a:t>22.03.2018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AB2881-49A9-4648-9CF6-1E67395F61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0676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AE6AA-4A9E-4F92-B259-FAD679CA9C99}" type="datetimeFigureOut">
              <a:rPr lang="ru-RU" smtClean="0"/>
              <a:pPr/>
              <a:t>22.03.2018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C149B-1ED2-4D79-89CD-70A880412BB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 spd="med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AE6AA-4A9E-4F92-B259-FAD679CA9C99}" type="datetimeFigureOut">
              <a:rPr lang="ru-RU" smtClean="0"/>
              <a:pPr/>
              <a:t>22.03.2018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C149B-1ED2-4D79-89CD-70A880412BB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AE6AA-4A9E-4F92-B259-FAD679CA9C99}" type="datetimeFigureOut">
              <a:rPr lang="ru-RU" smtClean="0"/>
              <a:pPr/>
              <a:t>22.03.2018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C149B-1ED2-4D79-89CD-70A880412BB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AE6AA-4A9E-4F92-B259-FAD679CA9C99}" type="datetimeFigureOut">
              <a:rPr lang="ru-RU" smtClean="0"/>
              <a:pPr/>
              <a:t>22.03.2018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C149B-1ED2-4D79-89CD-70A880412BB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AE6AA-4A9E-4F92-B259-FAD679CA9C99}" type="datetimeFigureOut">
              <a:rPr lang="ru-RU" smtClean="0"/>
              <a:pPr/>
              <a:t>22.03.2018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33AC149B-1ED2-4D79-89CD-70A880412BB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AE6AA-4A9E-4F92-B259-FAD679CA9C99}" type="datetimeFigureOut">
              <a:rPr lang="ru-RU" smtClean="0"/>
              <a:pPr/>
              <a:t>22.03.2018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C149B-1ED2-4D79-89CD-70A880412BB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AE6AA-4A9E-4F92-B259-FAD679CA9C99}" type="datetimeFigureOut">
              <a:rPr lang="ru-RU" smtClean="0"/>
              <a:pPr/>
              <a:t>22.03.2018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C149B-1ED2-4D79-89CD-70A880412BB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AE6AA-4A9E-4F92-B259-FAD679CA9C99}" type="datetimeFigureOut">
              <a:rPr lang="ru-RU" smtClean="0"/>
              <a:pPr/>
              <a:t>22.03.2018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C149B-1ED2-4D79-89CD-70A880412BB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AE6AA-4A9E-4F92-B259-FAD679CA9C99}" type="datetimeFigureOut">
              <a:rPr lang="ru-RU" smtClean="0"/>
              <a:pPr/>
              <a:t>22.03.2018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C149B-1ED2-4D79-89CD-70A880412BB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AE6AA-4A9E-4F92-B259-FAD679CA9C99}" type="datetimeFigureOut">
              <a:rPr lang="ru-RU" smtClean="0"/>
              <a:pPr/>
              <a:t>22.03.2018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C149B-1ED2-4D79-89CD-70A880412BB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AE6AA-4A9E-4F92-B259-FAD679CA9C99}" type="datetimeFigureOut">
              <a:rPr lang="ru-RU" smtClean="0"/>
              <a:pPr/>
              <a:t>22.03.2018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C149B-1ED2-4D79-89CD-70A880412BB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9FAE6AA-4A9E-4F92-B259-FAD679CA9C99}" type="datetimeFigureOut">
              <a:rPr lang="ru-RU" smtClean="0"/>
              <a:pPr/>
              <a:t>22.03.2018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3AC149B-1ED2-4D79-89CD-70A880412BB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med">
    <p:blinds dir="vert"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2699832"/>
            <a:ext cx="6552728" cy="3887228"/>
          </a:xfrm>
          <a:gradFill>
            <a:gsLst>
              <a:gs pos="0">
                <a:srgbClr val="FFC000">
                  <a:lumMod val="29000"/>
                  <a:lumOff val="71000"/>
                </a:srgbClr>
              </a:gs>
              <a:gs pos="58000">
                <a:srgbClr val="00B0F0"/>
              </a:gs>
              <a:gs pos="100000">
                <a:srgbClr val="FFC000"/>
              </a:gs>
            </a:gsLst>
            <a:lin ang="5400000" scaled="0"/>
          </a:gradFill>
          <a:ln w="73025" cmpd="dbl">
            <a:solidFill>
              <a:srgbClr val="00206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4400" dirty="0">
                <a:solidFill>
                  <a:srgbClr val="00206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4400" dirty="0">
                <a:solidFill>
                  <a:srgbClr val="00206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отчет учреждения </a:t>
            </a:r>
            <a:br>
              <a:rPr lang="ru-RU" sz="4400" dirty="0">
                <a:solidFill>
                  <a:srgbClr val="00206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</a:br>
            <a:r>
              <a:rPr lang="ru-RU" sz="4400" dirty="0">
                <a:solidFill>
                  <a:srgbClr val="00206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по итогам работы </a:t>
            </a:r>
            <a:br>
              <a:rPr lang="ru-RU" sz="4400" dirty="0">
                <a:solidFill>
                  <a:srgbClr val="00206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</a:br>
            <a:r>
              <a:rPr lang="ru-RU" sz="4400" dirty="0">
                <a:solidFill>
                  <a:srgbClr val="00206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за 2017 год</a:t>
            </a:r>
            <a:r>
              <a:rPr lang="en-US" sz="3600" dirty="0">
                <a:solidFill>
                  <a:srgbClr val="00206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/>
            </a:r>
            <a:br>
              <a:rPr lang="en-US" sz="3600" dirty="0">
                <a:solidFill>
                  <a:srgbClr val="00206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endParaRPr lang="ru-RU" sz="3600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29804"/>
            <a:ext cx="8676456" cy="2319076"/>
          </a:xfr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glow rad="114300">
                    <a:schemeClr val="tx1">
                      <a:alpha val="9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Муниципальное бюджетное учреждение 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glow rad="114300">
                    <a:schemeClr val="tx1">
                      <a:alpha val="9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«Комплексный центр социального обслуживания населения 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glow rad="114300">
                    <a:schemeClr val="tx1">
                      <a:alpha val="9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г. Зеленогорска»</a:t>
            </a: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071538" y="4643446"/>
            <a:ext cx="6400800" cy="642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Z:\ОМО\эмблема Центр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082" y="5448402"/>
            <a:ext cx="1009931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78926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44824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C00000"/>
                </a:solidFill>
                <a:effectLst>
                  <a:glow rad="114300">
                    <a:schemeClr val="tx1">
                      <a:alpha val="9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ФИНАНСОВЫЙ ОТЧЕТ ПО РАСХОДАМ СРЕДСТВ, ПРЕДОСТАВЛЕННЫХ НА ВЫПОЛНЕНИЕ МУНИЦИПАЛЬНОГО ЗАДАНИЯ НА 2017 ГОД</a:t>
            </a:r>
            <a:endParaRPr lang="ru-RU" sz="3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1371501"/>
              </p:ext>
            </p:extLst>
          </p:nvPr>
        </p:nvGraphicFramePr>
        <p:xfrm>
          <a:off x="357158" y="1571612"/>
          <a:ext cx="4286280" cy="4429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476310765"/>
              </p:ext>
            </p:extLst>
          </p:nvPr>
        </p:nvGraphicFramePr>
        <p:xfrm>
          <a:off x="292928" y="1338238"/>
          <a:ext cx="8715436" cy="5519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8564223"/>
              </p:ext>
            </p:extLst>
          </p:nvPr>
        </p:nvGraphicFramePr>
        <p:xfrm>
          <a:off x="-1044624" y="1844824"/>
          <a:ext cx="9937104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6817325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461448" cy="6381328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ru-RU" sz="72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 </a:t>
            </a:r>
            <a:r>
              <a:rPr lang="ru-RU" sz="5500" dirty="0">
                <a:solidFill>
                  <a:srgbClr val="C00000"/>
                </a:solidFill>
                <a:effectLst>
                  <a:glow rad="114300">
                    <a:schemeClr val="tx1">
                      <a:alpha val="9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Организация работы в группах здоровья, взаимоподдержки и </a:t>
            </a:r>
            <a:br>
              <a:rPr lang="ru-RU" sz="5500" dirty="0">
                <a:solidFill>
                  <a:srgbClr val="C00000"/>
                </a:solidFill>
                <a:effectLst>
                  <a:glow rad="114300">
                    <a:schemeClr val="tx1">
                      <a:alpha val="9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5500" dirty="0">
                <a:solidFill>
                  <a:srgbClr val="C00000"/>
                </a:solidFill>
                <a:effectLst>
                  <a:glow rad="114300">
                    <a:schemeClr val="tx1">
                      <a:alpha val="9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клубах общения</a:t>
            </a:r>
            <a:br>
              <a:rPr lang="ru-RU" sz="5500" dirty="0">
                <a:solidFill>
                  <a:srgbClr val="C00000"/>
                </a:solidFill>
                <a:effectLst>
                  <a:glow rad="114300">
                    <a:schemeClr val="tx1">
                      <a:alpha val="9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5500" dirty="0">
                <a:solidFill>
                  <a:srgbClr val="C00000"/>
                </a:solidFill>
                <a:effectLst>
                  <a:glow rad="114300">
                    <a:schemeClr val="tx1">
                      <a:alpha val="9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2017 год</a:t>
            </a:r>
            <a:r>
              <a:rPr lang="ru-RU" sz="6000" dirty="0">
                <a:ln w="381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1270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6000" dirty="0">
                <a:ln w="381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1270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endParaRPr lang="ru-RU" sz="6000" dirty="0">
              <a:ln w="38100">
                <a:solidFill>
                  <a:schemeClr val="bg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127000">
                  <a:schemeClr val="tx1"/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Lobster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446543"/>
      </p:ext>
    </p:extLst>
  </p:cSld>
  <p:clrMapOvr>
    <a:masterClrMapping/>
  </p:clrMapOvr>
  <p:transition spd="med">
    <p:blinds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3923291"/>
              </p:ext>
            </p:extLst>
          </p:nvPr>
        </p:nvGraphicFramePr>
        <p:xfrm>
          <a:off x="107504" y="548680"/>
          <a:ext cx="8928992" cy="58261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9604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4016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78365">
                <a:tc>
                  <a:txBody>
                    <a:bodyPr/>
                    <a:lstStyle/>
                    <a:p>
                      <a:pPr algn="ctr"/>
                      <a:endParaRPr lang="ru-RU" sz="1200" b="1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b="1" baseline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ПРОГРАММА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>
                        <a:alpha val="8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</a:t>
                      </a:r>
                      <a:r>
                        <a:rPr lang="ru-RU" sz="1200" b="1" baseline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/ЗАНЯТИЯ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>
                        <a:alpha val="8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МЕРОПРИЯТИЙ/ ЗАНЯТИЙ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>
                        <a:alpha val="8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  <a:r>
                        <a:rPr lang="ru-RU" sz="1200" b="1" baseline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ПОЛУЧАТЕЛЕЙ УСЛУГ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>
                        <a:alpha val="82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02782">
                <a:tc>
                  <a:txBody>
                    <a:bodyPr/>
                    <a:lstStyle/>
                    <a:p>
                      <a:pPr marL="0" marR="0" lvl="0" indent="0" algn="l" defTabSz="434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Комплексная социально-реабилитационная помощь лицам с ОВЗ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Проведение</a:t>
                      </a:r>
                      <a:r>
                        <a:rPr kumimoji="0"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тематических занятий в клубах:</a:t>
                      </a:r>
                      <a:r>
                        <a:rPr kumimoji="0"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«Йога 60+», </a:t>
                      </a:r>
                      <a:r>
                        <a:rPr kumimoji="0"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«Надежда» (с </a:t>
                      </a:r>
                      <a:r>
                        <a:rPr kumimoji="0" 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kumimoji="0"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по </a:t>
                      </a:r>
                      <a:r>
                        <a:rPr kumimoji="0" 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II </a:t>
                      </a:r>
                      <a:r>
                        <a:rPr kumimoji="0"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квартал 2017 г.</a:t>
                      </a:r>
                      <a:r>
                        <a:rPr kumimoji="0" 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); мероприятия, проводимые с представителями </a:t>
                      </a:r>
                      <a:r>
                        <a:rPr kumimoji="0"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«Открытого народного Университета</a:t>
                      </a:r>
                      <a:r>
                        <a:rPr kumimoji="0"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Старшего поколения»</a:t>
                      </a:r>
                      <a:endParaRPr kumimoji="0" lang="ru-RU" sz="1400" b="1" kern="1200" baseline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Участие в </a:t>
                      </a:r>
                      <a:r>
                        <a:rPr kumimoji="0" lang="en-US" sz="14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</a:t>
                      </a:r>
                      <a:r>
                        <a:rPr kumimoji="0"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межрайонной Спартакиаде восточной группы территорий Красноярского края среди лиц с ОВЗ</a:t>
                      </a:r>
                      <a:endParaRPr lang="ru-RU" sz="14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518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/>
                        <a:t>131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85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02782">
                <a:tc>
                  <a:txBody>
                    <a:bodyPr/>
                    <a:lstStyle/>
                    <a:p>
                      <a:pPr marL="0" marR="0" lvl="0" indent="0" algn="l" defTabSz="434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Комплексная социально-реабилитационная помощь гражданам пожилого возраста</a:t>
                      </a:r>
                      <a:endParaRPr lang="ru-RU" sz="1400" b="1" u="none" baseline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/>
                        <a:t>1. Проведение</a:t>
                      </a:r>
                      <a:r>
                        <a:rPr lang="ru-RU" sz="1400" b="1" baseline="0" dirty="0"/>
                        <a:t> тематических занятий в клубах: «Йога 60+», «Надежда;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baseline="0" dirty="0"/>
                        <a:t>в </a:t>
                      </a:r>
                      <a:r>
                        <a:rPr kumimoji="0"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«Классе компьютерной грамотности»;</a:t>
                      </a:r>
                      <a:r>
                        <a:rPr kumimoji="0"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1" baseline="0" dirty="0"/>
                        <a:t>организация культурно-досуговых мероприятий для  получателей услуг; </a:t>
                      </a:r>
                      <a:r>
                        <a:rPr kumimoji="0"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функционирование «Открытого народного Университета</a:t>
                      </a:r>
                      <a:r>
                        <a:rPr kumimoji="0"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Старшего поколения»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Краевой чемпионат по компьютерному многоборью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/>
                        <a:t>510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/>
                        <a:t>107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20404">
                <a:tc>
                  <a:txBody>
                    <a:bodyPr/>
                    <a:lstStyle/>
                    <a:p>
                      <a:pPr marL="0" marR="0" lvl="0" indent="0" algn="l" defTabSz="434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Комплексная социально-реабилитационная помощь родителям, воспитывающим особого ребенка</a:t>
                      </a:r>
                      <a:endParaRPr lang="ru-RU" sz="1400" b="1" u="none" baseline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ru-RU" sz="1400" b="1" baseline="0" dirty="0">
                          <a:solidFill>
                            <a:schemeClr val="tx1"/>
                          </a:solidFill>
                          <a:effectLst/>
                        </a:rPr>
                        <a:t>Проведение тематических занятий в рамках проекта «Школа для родителей»:</a:t>
                      </a:r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ru-RU" sz="1400" b="1" baseline="0" dirty="0" err="1">
                          <a:solidFill>
                            <a:schemeClr val="tx1"/>
                          </a:solidFill>
                          <a:effectLst/>
                        </a:rPr>
                        <a:t>Лекотека</a:t>
                      </a:r>
                      <a:endParaRPr lang="ru-RU" sz="1400" b="1" baseline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ru-RU" sz="1400" b="1" baseline="0" dirty="0">
                          <a:solidFill>
                            <a:schemeClr val="tx1"/>
                          </a:solidFill>
                          <a:effectLst/>
                        </a:rPr>
                        <a:t>Групповые и индивидуальные занятия с психологом Центра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ru-RU" sz="1400" b="1" baseline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buNone/>
                      </a:pPr>
                      <a:endParaRPr lang="ru-RU" sz="1400" b="1" baseline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buNone/>
                      </a:pPr>
                      <a:r>
                        <a:rPr lang="ru-RU" sz="1400" b="1" baseline="0" dirty="0">
                          <a:solidFill>
                            <a:schemeClr val="tx1"/>
                          </a:solidFill>
                          <a:effectLst/>
                        </a:rPr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ru-RU" sz="1400" b="1" baseline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buNone/>
                      </a:pPr>
                      <a:endParaRPr lang="ru-RU" sz="1400" b="1" baseline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buNone/>
                      </a:pPr>
                      <a:r>
                        <a:rPr lang="ru-RU" sz="1400" b="1" baseline="0" dirty="0">
                          <a:solidFill>
                            <a:schemeClr val="tx1"/>
                          </a:solidFill>
                          <a:effectLst/>
                        </a:rPr>
                        <a:t>50 </a:t>
                      </a:r>
                    </a:p>
                    <a:p>
                      <a:pPr algn="ctr">
                        <a:buNone/>
                      </a:pPr>
                      <a:r>
                        <a:rPr lang="ru-RU" sz="1400" b="1" baseline="0" dirty="0">
                          <a:solidFill>
                            <a:schemeClr val="tx1"/>
                          </a:solidFill>
                          <a:effectLst/>
                        </a:rPr>
                        <a:t>(с повторными)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8609970"/>
      </p:ext>
    </p:extLst>
  </p:cSld>
  <p:clrMapOvr>
    <a:masterClrMapping/>
  </p:clrMapOvr>
  <p:transition spd="med">
    <p:blinds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1181027"/>
              </p:ext>
            </p:extLst>
          </p:nvPr>
        </p:nvGraphicFramePr>
        <p:xfrm>
          <a:off x="107504" y="-21771"/>
          <a:ext cx="8928992" cy="6722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38437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1216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38723">
                <a:tc>
                  <a:txBody>
                    <a:bodyPr/>
                    <a:lstStyle/>
                    <a:p>
                      <a:pPr algn="ctr"/>
                      <a:endParaRPr lang="ru-RU" sz="1200" b="1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b="1" baseline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ПРОГРАММА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>
                        <a:alpha val="8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</a:t>
                      </a:r>
                      <a:r>
                        <a:rPr lang="ru-RU" sz="1200" b="1" baseline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/ЗАНЯТИЯ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>
                        <a:alpha val="8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МЕРОПРИЯТИЙ/ ЗАНЯТИЙ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>
                        <a:alpha val="8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  <a:r>
                        <a:rPr lang="ru-RU" sz="1200" b="1" baseline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ПОЛУЧАТЕЛЕЙ УСЛУГ/СОТРУДНИКОВ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>
                        <a:alpha val="82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22725">
                <a:tc>
                  <a:txBody>
                    <a:bodyPr/>
                    <a:lstStyle/>
                    <a:p>
                      <a:pPr marL="0" marR="0" lvl="0" indent="0" algn="l" defTabSz="434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baseline="0" dirty="0">
                          <a:latin typeface="+mn-lt"/>
                          <a:cs typeface="Times New Roman" pitchFamily="18" charset="0"/>
                        </a:rPr>
                        <a:t>Комплексная социально-реабилитационная помощь лицам с нарушениями опорно-двигательного аппарата и психическими расстройствами «Мир вокруг нас»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ru-RU" sz="1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Проведение</a:t>
                      </a:r>
                      <a:r>
                        <a:rPr kumimoji="0"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тематических занятий: лепка и трудотерапия; декоративно-прикладное творчество; конный спорт; выставки, лекции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    Развлекательная программа: «Ты в этом мире не один»</a:t>
                      </a:r>
                      <a:endParaRPr lang="ru-RU" sz="14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335</a:t>
                      </a:r>
                      <a:r>
                        <a:rPr kumimoji="0" lang="ru-RU" sz="1400" b="1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занятий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kern="1200" baseline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kern="1200" baseline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kern="1200" baseline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kern="1200" baseline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kumimoji="0" lang="ru-RU" sz="14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</a:rPr>
                        <a:t>11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85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48163">
                <a:tc>
                  <a:txBody>
                    <a:bodyPr/>
                    <a:lstStyle/>
                    <a:p>
                      <a:pPr marL="0" marR="0" lvl="0" indent="0" algn="l" defTabSz="434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baseline="0" dirty="0">
                          <a:latin typeface="+mn-lt"/>
                          <a:cs typeface="Times New Roman" pitchFamily="18" charset="0"/>
                        </a:rPr>
                        <a:t>Программа «Школа по уходу за тяжелыми больными» </a:t>
                      </a:r>
                      <a:r>
                        <a:rPr lang="ru-RU" sz="1400" b="0" baseline="0" dirty="0">
                          <a:latin typeface="+mn-lt"/>
                          <a:cs typeface="Times New Roman" pitchFamily="18" charset="0"/>
                        </a:rPr>
                        <a:t>(действует с 4 квартала 2017 года)</a:t>
                      </a:r>
                      <a:endParaRPr lang="ru-RU" sz="1400" b="0" u="none" baseline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/>
                        <a:t>Проведение</a:t>
                      </a:r>
                      <a:r>
                        <a:rPr lang="ru-RU" sz="1400" b="1" baseline="0" dirty="0"/>
                        <a:t> тематических занятий в рамках обучения  социальных работников Центра навыкам ухода за лежачими больными</a:t>
                      </a:r>
                      <a:endParaRPr kumimoji="0" lang="ru-RU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</a:rPr>
                        <a:t>11 занятий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</a:rPr>
                        <a:t>33</a:t>
                      </a:r>
                      <a:r>
                        <a:rPr lang="ru-RU" sz="1400" b="1" baseline="0" dirty="0">
                          <a:solidFill>
                            <a:schemeClr val="bg1"/>
                          </a:solidFill>
                        </a:rPr>
                        <a:t> сотрудника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48163">
                <a:tc>
                  <a:txBody>
                    <a:bodyPr/>
                    <a:lstStyle/>
                    <a:p>
                      <a:pPr marL="0" marR="0" lvl="0" indent="0" algn="l" defTabSz="434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baseline="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Программа «Курс компьютерной грамотности для пожилых граждан»</a:t>
                      </a:r>
                      <a:endParaRPr lang="ru-RU" sz="1400" b="1" u="none" baseline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ru-RU" sz="1400" b="1" baseline="0" dirty="0">
                          <a:solidFill>
                            <a:schemeClr val="tx1"/>
                          </a:solidFill>
                          <a:effectLst/>
                        </a:rPr>
                        <a:t>Проведение обучающих занятий по обучению пожилых граждан  и инвалидов основам компьютерной грамотности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ru-RU" sz="1400" b="1" baseline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buNone/>
                      </a:pPr>
                      <a:endParaRPr lang="ru-RU" sz="1400" b="1" baseline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buNone/>
                      </a:pPr>
                      <a:r>
                        <a:rPr lang="ru-RU" sz="1400" b="1" baseline="0" dirty="0">
                          <a:solidFill>
                            <a:schemeClr val="tx1"/>
                          </a:solidFill>
                          <a:effectLst/>
                        </a:rPr>
                        <a:t>1276 (услуг)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ru-RU" sz="1400" b="1" baseline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buNone/>
                      </a:pPr>
                      <a:endParaRPr lang="ru-RU" sz="1400" b="1" baseline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buNone/>
                      </a:pPr>
                      <a:r>
                        <a:rPr lang="ru-RU" sz="1400" b="1" baseline="0" dirty="0">
                          <a:solidFill>
                            <a:schemeClr val="tx1"/>
                          </a:solidFill>
                          <a:effectLst/>
                        </a:rPr>
                        <a:t>135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422725">
                <a:tc>
                  <a:txBody>
                    <a:bodyPr/>
                    <a:lstStyle/>
                    <a:p>
                      <a:pPr marL="0" marR="0" lvl="0" indent="0" algn="l" defTabSz="434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Программа «Развитие волонтерского движения помощи гражданам пожилого возраста и инвалидам, с 20.11.2017 г. «Школа волонтерства» </a:t>
                      </a:r>
                      <a:r>
                        <a:rPr lang="ru-RU" sz="1400" b="0" u="non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(13 организаций, 130 волонтеров)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ru-RU" sz="1400" b="1" baseline="0" dirty="0">
                          <a:solidFill>
                            <a:schemeClr val="bg1"/>
                          </a:solidFill>
                          <a:effectLst/>
                        </a:rPr>
                        <a:t>Проведение тематических занятий для волонтеров и добровольцев с целью привлечения их к добровольческой помощи получателям услуг Центра к участию в мероприятиях Центра, организованных для </a:t>
                      </a:r>
                      <a:r>
                        <a:rPr lang="ru-RU" sz="1400" b="1" baseline="0" dirty="0" err="1">
                          <a:solidFill>
                            <a:schemeClr val="bg1"/>
                          </a:solidFill>
                          <a:effectLst/>
                        </a:rPr>
                        <a:t>услугополучателей</a:t>
                      </a:r>
                      <a:endParaRPr lang="ru-RU" sz="1400" b="1" baseline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400" b="1" baseline="0" dirty="0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400" b="1" baseline="0" dirty="0">
                          <a:solidFill>
                            <a:schemeClr val="bg1"/>
                          </a:solidFill>
                          <a:effectLst/>
                        </a:rPr>
                        <a:t>776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40182">
                <a:tc>
                  <a:txBody>
                    <a:bodyPr/>
                    <a:lstStyle/>
                    <a:p>
                      <a:pPr marL="0" marR="0" lvl="0" indent="0" algn="l" defTabSz="434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Программа «Наставничество над вновь принятыми социальными работниками»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ru-RU" sz="1400" b="1" baseline="0" dirty="0">
                          <a:solidFill>
                            <a:schemeClr val="bg1"/>
                          </a:solidFill>
                          <a:effectLst/>
                        </a:rPr>
                        <a:t>Адаптация вновь принятых социальных работников, введение в профессию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ru-RU" sz="1400" b="1" baseline="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buNone/>
                      </a:pPr>
                      <a:r>
                        <a:rPr lang="ru-RU" sz="1400" b="1" baseline="0" dirty="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ru-RU" sz="1400" b="1" baseline="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buNone/>
                      </a:pPr>
                      <a:r>
                        <a:rPr lang="ru-RU" sz="1400" b="1" baseline="0" dirty="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3819045"/>
      </p:ext>
    </p:extLst>
  </p:cSld>
  <p:clrMapOvr>
    <a:masterClrMapping/>
  </p:clrMapOvr>
  <p:transition spd="med">
    <p:blinds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8813"/>
            <a:ext cx="9144000" cy="1296144"/>
          </a:xfrm>
        </p:spPr>
        <p:txBody>
          <a:bodyPr>
            <a:normAutofit fontScale="90000"/>
          </a:bodyPr>
          <a:lstStyle/>
          <a:p>
            <a:r>
              <a:rPr lang="ru-RU" sz="4400" dirty="0">
                <a:solidFill>
                  <a:srgbClr val="002060"/>
                </a:solidFill>
                <a:effectLst>
                  <a:glow rad="114300">
                    <a:schemeClr val="tx1">
                      <a:alpha val="9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ИННОВАЦИИ И ОПЫТ - </a:t>
            </a:r>
            <a:br>
              <a:rPr lang="ru-RU" sz="4400" dirty="0">
                <a:solidFill>
                  <a:srgbClr val="002060"/>
                </a:solidFill>
                <a:effectLst>
                  <a:glow rad="114300">
                    <a:schemeClr val="tx1">
                      <a:alpha val="9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dirty="0">
                <a:solidFill>
                  <a:srgbClr val="002060"/>
                </a:solidFill>
                <a:effectLst>
                  <a:glow rad="114300">
                    <a:schemeClr val="tx1">
                      <a:alpha val="9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ПУБЛИКАЦИИ ЗА 2017 ГОД</a:t>
            </a:r>
            <a:endParaRPr lang="ru-RU" dirty="0">
              <a:ln w="6350">
                <a:solidFill>
                  <a:schemeClr val="tx2">
                    <a:lumMod val="75000"/>
                  </a:schemeClr>
                </a:solidFill>
              </a:ln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7859216" cy="4997152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endParaRPr lang="ru-RU" sz="2000" b="1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ru-RU" sz="2000" b="1" dirty="0">
              <a:solidFill>
                <a:schemeClr val="bg1"/>
              </a:solidFill>
            </a:endParaRPr>
          </a:p>
          <a:p>
            <a:pPr marL="137160" indent="0">
              <a:buNone/>
            </a:pPr>
            <a:endParaRPr lang="ru-RU" sz="2000" b="1" dirty="0">
              <a:solidFill>
                <a:schemeClr val="bg1"/>
              </a:solidFill>
            </a:endParaRPr>
          </a:p>
          <a:p>
            <a:pPr marL="137160" indent="0">
              <a:buNone/>
            </a:pPr>
            <a:endParaRPr lang="ru-RU" sz="2000" b="1" dirty="0">
              <a:solidFill>
                <a:schemeClr val="bg1"/>
              </a:solidFill>
            </a:endParaRPr>
          </a:p>
          <a:p>
            <a:pPr marL="137160" indent="0">
              <a:buNone/>
            </a:pPr>
            <a:endParaRPr lang="ru-RU" sz="20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6506673"/>
              </p:ext>
            </p:extLst>
          </p:nvPr>
        </p:nvGraphicFramePr>
        <p:xfrm>
          <a:off x="323528" y="1268760"/>
          <a:ext cx="8568952" cy="527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689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0405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u="sng" dirty="0">
                          <a:solidFill>
                            <a:srgbClr val="002060"/>
                          </a:solidFill>
                          <a:latin typeface="+mj-lt"/>
                        </a:rPr>
                        <a:t>РАЗМЕЩЕНЫ  СТАТЬИ ОБ ОПЫТЕ РАБОТЫ УЧРЕЖДЕНИЯ: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u="none" dirty="0">
                          <a:solidFill>
                            <a:srgbClr val="002060"/>
                          </a:solidFill>
                          <a:latin typeface="+mj-lt"/>
                        </a:rPr>
                        <a:t>Публикации</a:t>
                      </a:r>
                      <a:r>
                        <a:rPr lang="ru-RU" sz="2200" b="1" u="none" baseline="0" dirty="0">
                          <a:solidFill>
                            <a:srgbClr val="002060"/>
                          </a:solidFill>
                          <a:latin typeface="+mj-lt"/>
                        </a:rPr>
                        <a:t> статей </a:t>
                      </a:r>
                      <a:r>
                        <a:rPr lang="ru-RU" sz="2200" b="1" u="none" dirty="0">
                          <a:solidFill>
                            <a:srgbClr val="002060"/>
                          </a:solidFill>
                          <a:latin typeface="+mj-lt"/>
                        </a:rPr>
                        <a:t>во</a:t>
                      </a:r>
                      <a:r>
                        <a:rPr lang="ru-RU" sz="2200" b="1" u="none" baseline="0" dirty="0">
                          <a:solidFill>
                            <a:srgbClr val="002060"/>
                          </a:solidFill>
                          <a:latin typeface="+mj-lt"/>
                        </a:rPr>
                        <a:t> Всероссийских </a:t>
                      </a:r>
                      <a:r>
                        <a:rPr lang="ru-RU" sz="2200" b="1" u="none" dirty="0">
                          <a:solidFill>
                            <a:srgbClr val="002060"/>
                          </a:solidFill>
                          <a:latin typeface="+mj-lt"/>
                        </a:rPr>
                        <a:t> журналах «Работник</a:t>
                      </a:r>
                      <a:r>
                        <a:rPr lang="ru-RU" sz="2200" b="1" u="none" baseline="0" dirty="0">
                          <a:solidFill>
                            <a:srgbClr val="002060"/>
                          </a:solidFill>
                          <a:latin typeface="+mj-lt"/>
                        </a:rPr>
                        <a:t> </a:t>
                      </a:r>
                      <a:r>
                        <a:rPr lang="ru-RU" sz="2200" b="1" u="none" dirty="0">
                          <a:solidFill>
                            <a:srgbClr val="002060"/>
                          </a:solidFill>
                          <a:latin typeface="+mj-lt"/>
                        </a:rPr>
                        <a:t>социальной службы» и «Социальное обслуживание»:</a:t>
                      </a:r>
                    </a:p>
                    <a:p>
                      <a:pPr marL="342900" marR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2300" dirty="0" err="1">
                          <a:solidFill>
                            <a:srgbClr val="002060"/>
                          </a:solidFill>
                        </a:rPr>
                        <a:t>Бакалдина</a:t>
                      </a:r>
                      <a:r>
                        <a:rPr lang="ru-RU" sz="2300" dirty="0">
                          <a:solidFill>
                            <a:srgbClr val="002060"/>
                          </a:solidFill>
                        </a:rPr>
                        <a:t> А.Н. </a:t>
                      </a:r>
                      <a:r>
                        <a:rPr lang="ru-RU" sz="2300" dirty="0">
                          <a:solidFill>
                            <a:srgbClr val="C00000"/>
                          </a:solidFill>
                        </a:rPr>
                        <a:t>(психолог СРО) Технология «Коррекция эмоционально-волевой сферы у детей с ограниченными возможностями здоровья» («Социальное обслуживание» № 8/2017)</a:t>
                      </a:r>
                    </a:p>
                    <a:p>
                      <a:pPr marL="342900" marR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2300" dirty="0" err="1">
                          <a:solidFill>
                            <a:srgbClr val="002060"/>
                          </a:solidFill>
                          <a:effectLst/>
                        </a:rPr>
                        <a:t>Ситникова</a:t>
                      </a:r>
                      <a:r>
                        <a:rPr lang="ru-RU" sz="2300" dirty="0">
                          <a:solidFill>
                            <a:srgbClr val="002060"/>
                          </a:solidFill>
                          <a:effectLst/>
                        </a:rPr>
                        <a:t> Н.А. </a:t>
                      </a:r>
                      <a:r>
                        <a:rPr lang="ru-RU" sz="2300" dirty="0">
                          <a:solidFill>
                            <a:srgbClr val="C00000"/>
                          </a:solidFill>
                          <a:effectLst/>
                        </a:rPr>
                        <a:t>(заведующий ОСО № 1) «Участковый принцип работы: опыт реализации в отделении социального обслуживания на дому («Работник</a:t>
                      </a:r>
                      <a:r>
                        <a:rPr lang="ru-RU" sz="2300" baseline="0" dirty="0">
                          <a:solidFill>
                            <a:srgbClr val="C00000"/>
                          </a:solidFill>
                          <a:effectLst/>
                        </a:rPr>
                        <a:t> социальной службы» </a:t>
                      </a:r>
                      <a:r>
                        <a:rPr lang="ru-RU" sz="2300" dirty="0">
                          <a:solidFill>
                            <a:srgbClr val="C00000"/>
                          </a:solidFill>
                          <a:effectLst/>
                        </a:rPr>
                        <a:t>№ 12/2017)</a:t>
                      </a:r>
                    </a:p>
                    <a:p>
                      <a:pPr marL="342900" marR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2300" dirty="0">
                          <a:solidFill>
                            <a:srgbClr val="002060"/>
                          </a:solidFill>
                          <a:effectLst/>
                        </a:rPr>
                        <a:t>Антонюк А.В. </a:t>
                      </a:r>
                      <a:r>
                        <a:rPr lang="ru-RU" sz="2300" dirty="0">
                          <a:solidFill>
                            <a:srgbClr val="C00000"/>
                          </a:solidFill>
                          <a:effectLst/>
                        </a:rPr>
                        <a:t>(заведующий ОСО № 1)  «Организация поддержки и помощи пожилых</a:t>
                      </a:r>
                      <a:r>
                        <a:rPr lang="ru-RU" sz="2300" baseline="0" dirty="0">
                          <a:solidFill>
                            <a:srgbClr val="C00000"/>
                          </a:solidFill>
                          <a:effectLst/>
                        </a:rPr>
                        <a:t> граждан и инвалидов в вечернее время и праздничные дни. Программа «Выходные без одиночества» («Работник социальной службы» № 1/2018)</a:t>
                      </a:r>
                      <a:endParaRPr lang="ru-RU" sz="23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>
                    <a:solidFill>
                      <a:schemeClr val="tx1">
                        <a:alpha val="83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6592931"/>
      </p:ext>
    </p:extLst>
  </p:cSld>
  <p:clrMapOvr>
    <a:masterClrMapping/>
  </p:clrMapOvr>
  <p:transition spd="med">
    <p:blinds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-99392"/>
            <a:ext cx="9252520" cy="1512168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rgbClr val="002060"/>
                </a:solidFill>
                <a:effectLst>
                  <a:glow rad="114300">
                    <a:schemeClr val="tx1">
                      <a:alpha val="9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4000" dirty="0">
                <a:solidFill>
                  <a:srgbClr val="C00000"/>
                </a:solidFill>
                <a:effectLst>
                  <a:glow rad="114300">
                    <a:schemeClr val="tx1">
                      <a:alpha val="9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Обучение и инструктирование</a:t>
            </a:r>
            <a:br>
              <a:rPr lang="ru-RU" sz="4000" dirty="0">
                <a:solidFill>
                  <a:srgbClr val="C00000"/>
                </a:solidFill>
                <a:effectLst>
                  <a:glow rad="114300">
                    <a:schemeClr val="tx1">
                      <a:alpha val="9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solidFill>
                  <a:srgbClr val="C00000"/>
                </a:solidFill>
                <a:effectLst>
                  <a:glow rad="114300">
                    <a:schemeClr val="tx1">
                      <a:alpha val="9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сотрудников учреждения за 2017 год</a:t>
            </a:r>
            <a:endParaRPr lang="ru-RU" sz="4000" dirty="0">
              <a:ln w="6350">
                <a:solidFill>
                  <a:schemeClr val="tx2">
                    <a:lumMod val="75000"/>
                  </a:schemeClr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7859216" cy="4997152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endParaRPr lang="ru-RU" sz="2000" b="1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ru-RU" sz="2000" b="1" dirty="0">
              <a:solidFill>
                <a:schemeClr val="bg1"/>
              </a:solidFill>
            </a:endParaRPr>
          </a:p>
          <a:p>
            <a:pPr marL="137160" indent="0">
              <a:buNone/>
            </a:pPr>
            <a:endParaRPr lang="ru-RU" sz="2000" b="1" dirty="0">
              <a:solidFill>
                <a:schemeClr val="bg1"/>
              </a:solidFill>
            </a:endParaRPr>
          </a:p>
          <a:p>
            <a:pPr marL="137160" indent="0">
              <a:buNone/>
            </a:pPr>
            <a:endParaRPr lang="ru-RU" sz="2000" b="1" dirty="0">
              <a:solidFill>
                <a:schemeClr val="bg1"/>
              </a:solidFill>
            </a:endParaRPr>
          </a:p>
          <a:p>
            <a:pPr marL="137160" indent="0">
              <a:buNone/>
            </a:pPr>
            <a:endParaRPr lang="ru-RU" sz="20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924312"/>
              </p:ext>
            </p:extLst>
          </p:nvPr>
        </p:nvGraphicFramePr>
        <p:xfrm>
          <a:off x="179512" y="1412776"/>
          <a:ext cx="8712968" cy="504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29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040560">
                <a:tc>
                  <a:txBody>
                    <a:bodyPr/>
                    <a:lstStyle/>
                    <a:p>
                      <a:pPr marL="263525" marR="0" indent="-263525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800" b="1" i="0" u="none" dirty="0">
                          <a:solidFill>
                            <a:srgbClr val="002060"/>
                          </a:solidFill>
                          <a:latin typeface="+mj-lt"/>
                        </a:rPr>
                        <a:t>В рамках</a:t>
                      </a:r>
                      <a:r>
                        <a:rPr lang="ru-RU" sz="1800" b="1" i="0" u="none" baseline="0" dirty="0">
                          <a:solidFill>
                            <a:srgbClr val="002060"/>
                          </a:solidFill>
                          <a:latin typeface="+mj-lt"/>
                        </a:rPr>
                        <a:t> повышения профессиональной компетенции </a:t>
                      </a:r>
                      <a:r>
                        <a:rPr lang="ru-RU" sz="1800" b="1" i="0" u="none" dirty="0">
                          <a:solidFill>
                            <a:srgbClr val="002060"/>
                          </a:solidFill>
                          <a:latin typeface="+mj-lt"/>
                        </a:rPr>
                        <a:t>специалистов</a:t>
                      </a:r>
                      <a:r>
                        <a:rPr lang="ru-RU" sz="1800" b="1" i="0" u="none" baseline="0" dirty="0">
                          <a:solidFill>
                            <a:srgbClr val="002060"/>
                          </a:solidFill>
                          <a:latin typeface="+mj-lt"/>
                        </a:rPr>
                        <a:t> Центра, проведен цикл тематический занятий по теме: «Подготовка презентаций для плановых и внеплановых мероприятий, проводимых МБУ «Центр социального обслуживания г. Зеленогорска». Обучающие занятия посетили </a:t>
                      </a:r>
                      <a:r>
                        <a:rPr lang="ru-RU" sz="1800" b="1" i="0" u="sng" baseline="0" dirty="0">
                          <a:solidFill>
                            <a:srgbClr val="990000"/>
                          </a:solidFill>
                          <a:latin typeface="+mj-lt"/>
                        </a:rPr>
                        <a:t>22 сотрудника</a:t>
                      </a:r>
                      <a:endParaRPr lang="ru-RU" sz="1800" b="1" i="0" u="sng" baseline="0" dirty="0">
                        <a:solidFill>
                          <a:srgbClr val="002060"/>
                        </a:solidFill>
                        <a:latin typeface="+mj-lt"/>
                      </a:endParaRPr>
                    </a:p>
                    <a:p>
                      <a:pPr marL="263525" marR="0" indent="-263525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ru-RU" sz="18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</a:t>
                      </a:r>
                      <a:r>
                        <a:rPr kumimoji="0" lang="ru-RU" sz="1800" b="1" kern="1200" baseline="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целью объективного и полноценного информирования населения о деятельности Центра, проведен цикл теоретических занятий для специалистов, осуществляющих подготовку новостного материала и написание пресс-релизов о событийных мероприятиях, проводимых МБУ «Центр соцобслуживания г. Зеленогорска».</a:t>
                      </a:r>
                      <a:r>
                        <a:rPr kumimoji="0" lang="ru-RU" sz="18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Обучающие занятия посетили </a:t>
                      </a:r>
                      <a:r>
                        <a:rPr kumimoji="0" lang="ru-RU" sz="1800" b="1" u="sng" kern="1200" baseline="0" dirty="0">
                          <a:solidFill>
                            <a:srgbClr val="99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17 сотрудников </a:t>
                      </a:r>
                    </a:p>
                    <a:p>
                      <a:pPr marL="263525" marR="0" indent="-263525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ru-RU" sz="1800" b="1" u="none" kern="1200" baseline="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Проведены мастер-классы для социальных работников по организации досуговой деятельности и психологической поддержке получателей социальных услуг Центра. Обучающие мастер-классы посетили </a:t>
                      </a:r>
                      <a:r>
                        <a:rPr kumimoji="0" lang="ru-RU" sz="1800" b="1" u="sng" kern="1200" baseline="0" dirty="0">
                          <a:solidFill>
                            <a:srgbClr val="99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38 социальных работников </a:t>
                      </a:r>
                    </a:p>
                    <a:p>
                      <a:pPr marL="263525" marR="0" indent="-263525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ru-RU" sz="1800" b="1" kern="120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Завершено</a:t>
                      </a:r>
                      <a:r>
                        <a:rPr kumimoji="0" lang="ru-RU" sz="1800" b="1" kern="1200" baseline="0" dirty="0">
                          <a:solidFill>
                            <a:srgbClr val="00206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обучение социальных работников по программе «Школа по уходу за тяжелыми больными». Обучающие мероприятия по основам ухода за лежачими больными посетили  </a:t>
                      </a:r>
                      <a:r>
                        <a:rPr kumimoji="0" lang="ru-RU" sz="1800" b="1" u="sng" kern="1200" baseline="0" dirty="0">
                          <a:solidFill>
                            <a:srgbClr val="99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32 социальных работника</a:t>
                      </a:r>
                    </a:p>
                  </a:txBody>
                  <a:tcPr>
                    <a:solidFill>
                      <a:schemeClr val="tx1">
                        <a:alpha val="83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7806159"/>
      </p:ext>
    </p:extLst>
  </p:cSld>
  <p:clrMapOvr>
    <a:masterClrMapping/>
  </p:clrMapOvr>
  <p:transition spd="med">
    <p:blinds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116632"/>
            <a:ext cx="9575386" cy="1296144"/>
          </a:xfrm>
        </p:spPr>
        <p:txBody>
          <a:bodyPr>
            <a:normAutofit fontScale="90000"/>
          </a:bodyPr>
          <a:lstStyle/>
          <a:p>
            <a:r>
              <a:rPr lang="ru-RU" sz="4400" dirty="0">
                <a:solidFill>
                  <a:srgbClr val="002060"/>
                </a:solidFill>
                <a:effectLst>
                  <a:glow rad="114300">
                    <a:schemeClr val="tx1">
                      <a:alpha val="9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900" dirty="0">
                <a:solidFill>
                  <a:srgbClr val="002060"/>
                </a:solidFill>
                <a:effectLst>
                  <a:glow rad="114300">
                    <a:schemeClr val="tx1">
                      <a:alpha val="9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Курсы профессиональной подготовки </a:t>
            </a:r>
            <a:br>
              <a:rPr lang="ru-RU" sz="3900" dirty="0">
                <a:solidFill>
                  <a:srgbClr val="002060"/>
                </a:solidFill>
                <a:effectLst>
                  <a:glow rad="114300">
                    <a:schemeClr val="tx1">
                      <a:alpha val="9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900" dirty="0">
                <a:solidFill>
                  <a:srgbClr val="002060"/>
                </a:solidFill>
                <a:effectLst>
                  <a:glow rad="114300">
                    <a:schemeClr val="tx1">
                      <a:alpha val="9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повышения   квалификации сотрудников  учреждения за 2017 год </a:t>
            </a:r>
            <a:endParaRPr lang="ru-RU" sz="3900" dirty="0">
              <a:ln w="6350">
                <a:solidFill>
                  <a:schemeClr val="tx2">
                    <a:lumMod val="75000"/>
                  </a:schemeClr>
                </a:solidFill>
              </a:ln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7859216" cy="4997152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endParaRPr lang="ru-RU" sz="2000" b="1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ru-RU" sz="2000" b="1" dirty="0">
              <a:solidFill>
                <a:schemeClr val="bg1"/>
              </a:solidFill>
            </a:endParaRPr>
          </a:p>
          <a:p>
            <a:pPr marL="137160" indent="0">
              <a:buNone/>
            </a:pPr>
            <a:endParaRPr lang="ru-RU" sz="2000" b="1" dirty="0">
              <a:solidFill>
                <a:schemeClr val="bg1"/>
              </a:solidFill>
            </a:endParaRPr>
          </a:p>
          <a:p>
            <a:pPr marL="137160" indent="0">
              <a:buNone/>
            </a:pPr>
            <a:endParaRPr lang="ru-RU" sz="2000" b="1" dirty="0">
              <a:solidFill>
                <a:schemeClr val="bg1"/>
              </a:solidFill>
            </a:endParaRPr>
          </a:p>
          <a:p>
            <a:pPr marL="137160" indent="0">
              <a:buNone/>
            </a:pPr>
            <a:endParaRPr lang="ru-RU" sz="20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3722747"/>
              </p:ext>
            </p:extLst>
          </p:nvPr>
        </p:nvGraphicFramePr>
        <p:xfrm>
          <a:off x="107504" y="1700808"/>
          <a:ext cx="8928992" cy="4968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289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496855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dirty="0">
                          <a:solidFill>
                            <a:srgbClr val="002060"/>
                          </a:solidFill>
                          <a:latin typeface="+mj-lt"/>
                        </a:rPr>
                        <a:t>За период </a:t>
                      </a:r>
                      <a:r>
                        <a:rPr lang="ru-RU" sz="2000" b="1" i="0" u="none" dirty="0">
                          <a:solidFill>
                            <a:srgbClr val="990000"/>
                          </a:solidFill>
                          <a:latin typeface="+mj-lt"/>
                        </a:rPr>
                        <a:t>с 01.01.2017 г. по 31.12.2017 г. </a:t>
                      </a:r>
                      <a:r>
                        <a:rPr lang="ru-RU" sz="2000" b="1" i="0" u="none" dirty="0">
                          <a:solidFill>
                            <a:srgbClr val="002060"/>
                          </a:solidFill>
                          <a:latin typeface="+mj-lt"/>
                        </a:rPr>
                        <a:t>прошли обучение всего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sng" dirty="0">
                          <a:solidFill>
                            <a:srgbClr val="990000"/>
                          </a:solidFill>
                          <a:latin typeface="+mj-lt"/>
                        </a:rPr>
                        <a:t>47 сотрудников:</a:t>
                      </a:r>
                      <a:endParaRPr lang="ru-RU" sz="2000" b="1" i="0" u="none" dirty="0">
                        <a:solidFill>
                          <a:srgbClr val="990000"/>
                        </a:solidFill>
                        <a:latin typeface="+mj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dirty="0">
                          <a:solidFill>
                            <a:srgbClr val="0000FF"/>
                          </a:solidFill>
                          <a:latin typeface="+mj-lt"/>
                        </a:rPr>
                        <a:t>Из них</a:t>
                      </a:r>
                      <a:r>
                        <a:rPr lang="ru-RU" sz="2000" b="1" i="0" u="none" baseline="0" dirty="0">
                          <a:solidFill>
                            <a:srgbClr val="0000FF"/>
                          </a:solidFill>
                          <a:latin typeface="+mj-lt"/>
                        </a:rPr>
                        <a:t> п</a:t>
                      </a:r>
                      <a:r>
                        <a:rPr lang="ru-RU" sz="2000" b="1" i="0" u="none" dirty="0">
                          <a:solidFill>
                            <a:srgbClr val="0000FF"/>
                          </a:solidFill>
                          <a:latin typeface="+mj-lt"/>
                        </a:rPr>
                        <a:t>олучили дополнительное профессиональное образование </a:t>
                      </a:r>
                      <a:r>
                        <a:rPr lang="ru-RU" sz="2000" b="1" i="0" u="none" baseline="0" dirty="0">
                          <a:solidFill>
                            <a:srgbClr val="0000FF"/>
                          </a:solidFill>
                          <a:latin typeface="+mj-lt"/>
                        </a:rPr>
                        <a:t>п</a:t>
                      </a:r>
                      <a:r>
                        <a:rPr lang="ru-RU" sz="2000" b="1" i="0" u="none" dirty="0">
                          <a:solidFill>
                            <a:srgbClr val="0000FF"/>
                          </a:solidFill>
                          <a:latin typeface="+mj-lt"/>
                        </a:rPr>
                        <a:t>о программам:</a:t>
                      </a:r>
                    </a:p>
                    <a:p>
                      <a:pPr marL="355600" marR="0" indent="-355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2000" b="1" i="0" u="none" dirty="0">
                          <a:solidFill>
                            <a:srgbClr val="002060"/>
                          </a:solidFill>
                          <a:latin typeface="+mj-lt"/>
                        </a:rPr>
                        <a:t>профессиональной</a:t>
                      </a:r>
                      <a:r>
                        <a:rPr lang="ru-RU" sz="2000" b="1" i="0" u="none" baseline="0" dirty="0">
                          <a:solidFill>
                            <a:srgbClr val="002060"/>
                          </a:solidFill>
                          <a:latin typeface="+mj-lt"/>
                        </a:rPr>
                        <a:t> переподготовки – </a:t>
                      </a:r>
                      <a:r>
                        <a:rPr lang="ru-RU" sz="2000" b="1" i="0" u="sng" baseline="0" dirty="0">
                          <a:solidFill>
                            <a:srgbClr val="990000"/>
                          </a:solidFill>
                          <a:latin typeface="+mj-lt"/>
                        </a:rPr>
                        <a:t>13 сотрудников;</a:t>
                      </a:r>
                    </a:p>
                    <a:p>
                      <a:pPr marL="355600" marR="0" indent="-355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2000" b="1" i="0" u="none" baseline="0" dirty="0">
                          <a:solidFill>
                            <a:srgbClr val="002060"/>
                          </a:solidFill>
                          <a:latin typeface="+mj-lt"/>
                        </a:rPr>
                        <a:t>повышения квалификации – </a:t>
                      </a:r>
                      <a:r>
                        <a:rPr lang="ru-RU" sz="2000" b="1" i="0" u="sng" baseline="0" dirty="0">
                          <a:solidFill>
                            <a:srgbClr val="990000"/>
                          </a:solidFill>
                          <a:latin typeface="+mj-lt"/>
                        </a:rPr>
                        <a:t>10 сотрудников;</a:t>
                      </a:r>
                    </a:p>
                    <a:p>
                      <a:pPr marL="355600" marR="0" indent="-355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2000" b="1" i="0" u="none" baseline="0" dirty="0">
                          <a:solidFill>
                            <a:srgbClr val="002060"/>
                          </a:solidFill>
                          <a:latin typeface="+mj-lt"/>
                        </a:rPr>
                        <a:t>Профессионального обучения по профессиям рабочих и должностям служащих – </a:t>
                      </a:r>
                      <a:r>
                        <a:rPr lang="ru-RU" sz="2000" b="1" i="0" u="sng" baseline="0" dirty="0">
                          <a:solidFill>
                            <a:srgbClr val="990000"/>
                          </a:solidFill>
                          <a:latin typeface="+mj-lt"/>
                        </a:rPr>
                        <a:t>11 сотрудников.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2000" b="1" i="0" u="none" baseline="0" dirty="0">
                          <a:solidFill>
                            <a:srgbClr val="0000FF"/>
                          </a:solidFill>
                          <a:latin typeface="+mj-lt"/>
                        </a:rPr>
                        <a:t>Количество сотрудников учреждения, принявших участие в семинарах, молодежных нетворкингах, </a:t>
                      </a:r>
                      <a:r>
                        <a:rPr lang="ru-RU" sz="2000" b="1" i="0" u="none" baseline="0" dirty="0" err="1">
                          <a:solidFill>
                            <a:srgbClr val="0000FF"/>
                          </a:solidFill>
                          <a:latin typeface="+mj-lt"/>
                        </a:rPr>
                        <a:t>стажировочных</a:t>
                      </a:r>
                      <a:r>
                        <a:rPr lang="ru-RU" sz="2000" b="1" i="0" u="none" baseline="0" dirty="0">
                          <a:solidFill>
                            <a:srgbClr val="0000FF"/>
                          </a:solidFill>
                          <a:latin typeface="+mj-lt"/>
                        </a:rPr>
                        <a:t> площадках, организационных собраниях, круглых столах –</a:t>
                      </a:r>
                      <a:r>
                        <a:rPr lang="ru-RU" sz="2000" b="1" i="0" u="sng" baseline="0" dirty="0">
                          <a:solidFill>
                            <a:srgbClr val="C00000"/>
                          </a:solidFill>
                          <a:latin typeface="+mj-lt"/>
                        </a:rPr>
                        <a:t> </a:t>
                      </a:r>
                      <a:r>
                        <a:rPr lang="ru-RU" sz="2000" b="1" i="0" u="sng" baseline="0" dirty="0">
                          <a:solidFill>
                            <a:srgbClr val="990000"/>
                          </a:solidFill>
                          <a:latin typeface="+mj-lt"/>
                        </a:rPr>
                        <a:t>13 человек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sng" kern="1200" dirty="0">
                          <a:solidFill>
                            <a:srgbClr val="0000FF"/>
                          </a:solidFill>
                          <a:latin typeface="+mj-lt"/>
                          <a:ea typeface="+mn-ea"/>
                          <a:cs typeface="+mn-cs"/>
                        </a:rPr>
                        <a:t>Проведена аттестация 30 сотрудников,</a:t>
                      </a:r>
                      <a:r>
                        <a:rPr kumimoji="0" lang="ru-RU" sz="2000" b="1" i="0" u="sng" kern="1200" baseline="0" dirty="0">
                          <a:solidFill>
                            <a:srgbClr val="0000FF"/>
                          </a:solidFill>
                          <a:latin typeface="+mj-lt"/>
                          <a:ea typeface="+mn-ea"/>
                          <a:cs typeface="+mn-cs"/>
                        </a:rPr>
                        <a:t> из них</a:t>
                      </a:r>
                      <a:r>
                        <a:rPr kumimoji="0" lang="ru-RU" sz="2000" b="1" i="0" u="sng" kern="1200" dirty="0">
                          <a:solidFill>
                            <a:srgbClr val="0000FF"/>
                          </a:solidFill>
                          <a:latin typeface="+mj-lt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ru-RU" sz="2000" b="1" i="0" u="none" kern="1200" dirty="0">
                          <a:solidFill>
                            <a:srgbClr val="990000"/>
                          </a:solidFill>
                          <a:latin typeface="+mj-lt"/>
                          <a:ea typeface="+mn-ea"/>
                          <a:cs typeface="+mn-cs"/>
                        </a:rPr>
                        <a:t>социальные работники -14 человек;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ru-RU" sz="2000" b="1" i="0" u="none" kern="1200" dirty="0">
                          <a:solidFill>
                            <a:srgbClr val="990000"/>
                          </a:solidFill>
                          <a:latin typeface="+mj-lt"/>
                          <a:ea typeface="+mn-ea"/>
                          <a:cs typeface="+mn-cs"/>
                        </a:rPr>
                        <a:t>специалисты – 10 человек (из них с</a:t>
                      </a:r>
                      <a:r>
                        <a:rPr kumimoji="0" lang="ru-RU" sz="2000" b="1" i="0" u="none" kern="1200" baseline="0" dirty="0">
                          <a:solidFill>
                            <a:srgbClr val="990000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2000" b="1" i="0" u="none" kern="1200" dirty="0">
                          <a:solidFill>
                            <a:srgbClr val="990000"/>
                          </a:solidFill>
                          <a:latin typeface="+mj-lt"/>
                          <a:ea typeface="+mn-ea"/>
                          <a:cs typeface="+mn-cs"/>
                        </a:rPr>
                        <a:t>присвоением </a:t>
                      </a:r>
                      <a:r>
                        <a:rPr kumimoji="0" lang="en-US" sz="2000" b="1" i="0" u="none" kern="1200" dirty="0">
                          <a:solidFill>
                            <a:srgbClr val="990000"/>
                          </a:solidFill>
                          <a:latin typeface="+mj-lt"/>
                          <a:ea typeface="+mn-ea"/>
                          <a:cs typeface="+mn-cs"/>
                        </a:rPr>
                        <a:t>II </a:t>
                      </a:r>
                      <a:r>
                        <a:rPr kumimoji="0" lang="ru-RU" sz="2000" b="1" i="0" u="none" kern="1200" dirty="0">
                          <a:solidFill>
                            <a:srgbClr val="990000"/>
                          </a:solidFill>
                          <a:latin typeface="+mj-lt"/>
                          <a:ea typeface="+mn-ea"/>
                          <a:cs typeface="+mn-cs"/>
                        </a:rPr>
                        <a:t>внутри должностной квалификационной категорией – 2 человека);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ru-RU" sz="2000" b="1" i="0" u="none" kern="1200" dirty="0">
                          <a:solidFill>
                            <a:srgbClr val="990000"/>
                          </a:solidFill>
                          <a:latin typeface="+mj-lt"/>
                          <a:ea typeface="+mn-ea"/>
                          <a:cs typeface="+mn-cs"/>
                        </a:rPr>
                        <a:t>заведующие – 6 человек</a:t>
                      </a:r>
                    </a:p>
                  </a:txBody>
                  <a:tcPr>
                    <a:solidFill>
                      <a:schemeClr val="tx1">
                        <a:alpha val="83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5573550"/>
      </p:ext>
    </p:extLst>
  </p:cSld>
  <p:clrMapOvr>
    <a:masterClrMapping/>
  </p:clrMapOvr>
  <p:transition spd="med">
    <p:blinds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4861959"/>
              </p:ext>
            </p:extLst>
          </p:nvPr>
        </p:nvGraphicFramePr>
        <p:xfrm>
          <a:off x="467544" y="958760"/>
          <a:ext cx="8136904" cy="5777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7606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3896"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УЧРЕЖДЕНИЯ,</a:t>
                      </a:r>
                      <a:r>
                        <a:rPr lang="ru-RU" sz="2000" b="1" baseline="0" dirty="0"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ОРГАНИЗАЦИИ, САЙТЫ, СМИ</a:t>
                      </a:r>
                      <a:endParaRPr lang="ru-RU" sz="2000" b="1" dirty="0"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>
                        <a:alpha val="82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36733">
                <a:tc>
                  <a:txBody>
                    <a:bodyPr/>
                    <a:lstStyle/>
                    <a:p>
                      <a:pPr marL="0" marR="0" lvl="0" indent="0" algn="l" defTabSz="434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dirty="0">
                          <a:solidFill>
                            <a:schemeClr val="bg1"/>
                          </a:solidFill>
                        </a:rPr>
                        <a:t>Учреждения Красноярска и Красноярского края</a:t>
                      </a:r>
                    </a:p>
                    <a:p>
                      <a:pPr marL="0" marR="0" lvl="0" indent="0" algn="l" defTabSz="434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</a:rPr>
                        <a:t>Министерство социальной политики Красноярского края;</a:t>
                      </a:r>
                      <a:r>
                        <a:rPr lang="ru-RU" sz="16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</a:rPr>
                        <a:t>Краевое государственное </a:t>
                      </a:r>
                      <a:r>
                        <a:rPr lang="ru-RU" sz="1600" b="1" baseline="0" dirty="0">
                          <a:solidFill>
                            <a:schemeClr val="bg1"/>
                          </a:solidFill>
                        </a:rPr>
                        <a:t> казенное 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</a:rPr>
                        <a:t>учреждение «Ресурсно-методический центр системы социальной защиты населения»; </a:t>
                      </a:r>
                      <a:r>
                        <a:rPr lang="ru-RU" sz="1600" b="1" dirty="0"/>
                        <a:t>ММУК РЦКД «Дворец культуры п. Агинское»; </a:t>
                      </a:r>
                      <a:r>
                        <a:rPr kumimoji="0" lang="ru-RU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Красноярский музейный Центр</a:t>
                      </a:r>
                      <a:endParaRPr lang="ru-RU" sz="16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85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96913">
                <a:tc>
                  <a:txBody>
                    <a:bodyPr/>
                    <a:lstStyle/>
                    <a:p>
                      <a:pPr marL="0" marR="0" lvl="0" indent="0" algn="l" defTabSz="434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dirty="0">
                          <a:solidFill>
                            <a:schemeClr val="bg1"/>
                          </a:solidFill>
                        </a:rPr>
                        <a:t>Общественные организации  и учреждения</a:t>
                      </a:r>
                    </a:p>
                    <a:p>
                      <a:pPr marL="0" marR="0" lvl="0" indent="0" algn="l" defTabSz="434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dirty="0">
                          <a:solidFill>
                            <a:schemeClr val="bg1"/>
                          </a:solidFill>
                        </a:rPr>
                        <a:t>г.</a:t>
                      </a:r>
                      <a:r>
                        <a:rPr lang="ru-RU" sz="1600" b="1" u="none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b="1" u="none" dirty="0">
                          <a:solidFill>
                            <a:schemeClr val="bg1"/>
                          </a:solidFill>
                        </a:rPr>
                        <a:t>Зеленогорска</a:t>
                      </a:r>
                    </a:p>
                    <a:p>
                      <a:pPr marL="0" marR="0" lvl="0" indent="0" algn="l" defTabSz="434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u="none" baseline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</a:rPr>
                        <a:t>УСЗН; Городской Совет Ветеранов; КПРФ; ЛДПР;</a:t>
                      </a:r>
                      <a:r>
                        <a:rPr lang="ru-RU" sz="1600" b="1" baseline="0" dirty="0">
                          <a:solidFill>
                            <a:schemeClr val="bg1"/>
                          </a:solidFill>
                        </a:rPr>
                        <a:t> Зеленогорский 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</a:rPr>
                        <a:t>Союз пенсионеров</a:t>
                      </a:r>
                      <a:r>
                        <a:rPr lang="ru-RU" sz="1600" b="1" baseline="0" dirty="0">
                          <a:solidFill>
                            <a:schemeClr val="bg1"/>
                          </a:solidFill>
                        </a:rPr>
                        <a:t> России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</a:rPr>
                        <a:t>; ОНУ; МЗООР «Д.О.М.»; МБУК ГЗДК «Дворец культуры»; МБУК «Центр культуры п. Октябрьский»;</a:t>
                      </a:r>
                      <a:r>
                        <a:rPr lang="ru-RU" sz="16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</a:rPr>
                        <a:t>МБУК «Центр культуры п. Орловка»; МБУ «Библиотека им. Маяковского»;</a:t>
                      </a:r>
                      <a:r>
                        <a:rPr lang="ru-RU" sz="1600" b="1" baseline="0" dirty="0">
                          <a:solidFill>
                            <a:schemeClr val="bg1"/>
                          </a:solidFill>
                        </a:rPr>
                        <a:t> МВЦ г. Зеленогорска; </a:t>
                      </a:r>
                      <a:r>
                        <a:rPr lang="ru-RU" sz="1600" b="1" dirty="0"/>
                        <a:t>Центр экологии, краеведения и туризма в Зеленогорске</a:t>
                      </a:r>
                      <a:r>
                        <a:rPr lang="ru-RU" sz="1600" b="1" baseline="0" dirty="0"/>
                        <a:t>  «</a:t>
                      </a:r>
                      <a:r>
                        <a:rPr lang="ru-RU" sz="1600" b="1" dirty="0" err="1"/>
                        <a:t>ЦЭКиТ</a:t>
                      </a:r>
                      <a:r>
                        <a:rPr lang="ru-RU" sz="1600" b="1" dirty="0"/>
                        <a:t>»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53439">
                <a:tc>
                  <a:txBody>
                    <a:bodyPr/>
                    <a:lstStyle/>
                    <a:p>
                      <a:pPr marL="0" marR="0" lvl="0" indent="0" algn="l" defTabSz="434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baseline="0" dirty="0">
                          <a:solidFill>
                            <a:schemeClr val="bg1"/>
                          </a:solidFill>
                          <a:effectLst/>
                        </a:rPr>
                        <a:t>Дошкольные и школьные учреждения </a:t>
                      </a:r>
                    </a:p>
                    <a:p>
                      <a:pPr marL="0" marR="0" lvl="0" indent="0" algn="l" defTabSz="434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baseline="0" dirty="0">
                          <a:solidFill>
                            <a:schemeClr val="bg1"/>
                          </a:solidFill>
                          <a:effectLst/>
                        </a:rPr>
                        <a:t>г. Зеленогорска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ru-RU" sz="1600" b="1" baseline="0" dirty="0">
                          <a:solidFill>
                            <a:schemeClr val="bg1"/>
                          </a:solidFill>
                          <a:effectLst/>
                        </a:rPr>
                        <a:t>Детские дошкольные учреждения № 7, 8, 9, 13, 16, 19, 31, 22, 23, 29</a:t>
                      </a:r>
                    </a:p>
                    <a:p>
                      <a:pPr algn="l">
                        <a:buNone/>
                      </a:pPr>
                      <a:r>
                        <a:rPr lang="ru-RU" sz="1600" b="1" baseline="0" dirty="0">
                          <a:solidFill>
                            <a:schemeClr val="bg1"/>
                          </a:solidFill>
                          <a:effectLst/>
                        </a:rPr>
                        <a:t>Общеобразовательные  средние школы: №161, 163, 164, 167, 173, 174, 175, 176, КГКУ «Зеленогорский детский дом»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205602">
                <a:tc>
                  <a:txBody>
                    <a:bodyPr/>
                    <a:lstStyle/>
                    <a:p>
                      <a:pPr marL="0" marR="0" lvl="0" indent="0" algn="l" defTabSz="434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Сайты </a:t>
                      </a:r>
                    </a:p>
                    <a:p>
                      <a:pPr marL="0" marR="0" lvl="0" indent="0" algn="l" defTabSz="434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г. Красноярска и СМИ</a:t>
                      </a:r>
                      <a:r>
                        <a:rPr lang="ru-RU" sz="1600" b="1" u="none" baseline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</a:p>
                    <a:p>
                      <a:pPr marL="0" marR="0" lvl="0" indent="0" algn="l" defTabSz="434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г.</a:t>
                      </a:r>
                      <a:r>
                        <a:rPr lang="ru-RU" sz="1600" b="1" u="none" baseline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1600" b="1" u="none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Зеленогорска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7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Clr>
                          <a:srgbClr val="002060"/>
                        </a:buClr>
                        <a:buNone/>
                      </a:pPr>
                      <a:r>
                        <a:rPr lang="ru-RU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сайт Министерства социальной политики; сайт 24спешки.нет;</a:t>
                      </a:r>
                      <a:r>
                        <a:rPr lang="ru-RU" sz="1600" b="1" baseline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сайт </a:t>
                      </a:r>
                      <a:r>
                        <a:rPr lang="en-US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IZGR.ru</a:t>
                      </a:r>
                      <a:r>
                        <a:rPr lang="ru-RU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;</a:t>
                      </a:r>
                      <a:r>
                        <a:rPr lang="ru-RU" sz="1600" b="1" baseline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ТРК «</a:t>
                      </a:r>
                      <a:r>
                        <a:rPr lang="ru-RU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ТВИН»; Радио «Зелёный город»;</a:t>
                      </a:r>
                      <a:r>
                        <a:rPr lang="ru-RU" sz="1600" b="1" baseline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газета «Семь минут»;</a:t>
                      </a:r>
                      <a:r>
                        <a:rPr lang="ru-RU" sz="1600" b="1" baseline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газета «Импульс»;</a:t>
                      </a:r>
                      <a:r>
                        <a:rPr lang="ru-RU" sz="1600" b="1" baseline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газета «Панорама»; газета «Сегодняшняя газета»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7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-540568" y="-315416"/>
            <a:ext cx="10225136" cy="1772816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ru-RU" sz="2600" dirty="0">
                <a:solidFill>
                  <a:srgbClr val="C00000"/>
                </a:solidFill>
                <a:effectLst>
                  <a:glow rad="114300">
                    <a:schemeClr val="tx1">
                      <a:alpha val="9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МЕЖВЕДОМСТВЕННОЕ ВЗАИМОДЕЙСТВИЕ  </a:t>
            </a:r>
            <a:br>
              <a:rPr lang="ru-RU" sz="2600" dirty="0">
                <a:solidFill>
                  <a:srgbClr val="C00000"/>
                </a:solidFill>
                <a:effectLst>
                  <a:glow rad="114300">
                    <a:schemeClr val="tx1">
                      <a:alpha val="9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600" dirty="0">
                <a:solidFill>
                  <a:srgbClr val="C00000"/>
                </a:solidFill>
                <a:effectLst>
                  <a:glow rad="114300">
                    <a:schemeClr val="tx1">
                      <a:alpha val="9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ЦЕНТРА С УЧРЕЖДЕНИЯМИ ЗА  2017 ГОД</a:t>
            </a:r>
            <a:endParaRPr lang="ru-RU" sz="2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271103"/>
      </p:ext>
    </p:extLst>
  </p:cSld>
  <p:clrMapOvr>
    <a:masterClrMapping/>
  </p:clrMapOvr>
  <p:transition spd="med">
    <p:blinds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86109" y="874953"/>
            <a:ext cx="6468410" cy="5169756"/>
          </a:xfrm>
          <a:gradFill>
            <a:gsLst>
              <a:gs pos="47000">
                <a:schemeClr val="tx1"/>
              </a:gs>
              <a:gs pos="73000">
                <a:schemeClr val="tx1">
                  <a:lumMod val="65000"/>
                </a:schemeClr>
              </a:gs>
              <a:gs pos="0">
                <a:srgbClr val="FF6600">
                  <a:alpha val="85000"/>
                </a:srgbClr>
              </a:gs>
              <a:gs pos="23000">
                <a:schemeClr val="tx1">
                  <a:lumMod val="65000"/>
                </a:schemeClr>
              </a:gs>
              <a:gs pos="100000">
                <a:srgbClr val="FFC000"/>
              </a:gs>
            </a:gsLst>
            <a:lin ang="5400000" scaled="0"/>
          </a:gradFill>
          <a:ln w="73025" cmpd="dbl">
            <a:solidFill>
              <a:srgbClr val="00206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007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</a:br>
            <a:r>
              <a:rPr lang="ru-RU" sz="5400" dirty="0">
                <a:solidFill>
                  <a:srgbClr val="00206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ЯРКИЕ И ЗНАЧИМЫЕ СОБЫТИЯ </a:t>
            </a:r>
            <a:br>
              <a:rPr lang="ru-RU" sz="5400" dirty="0">
                <a:solidFill>
                  <a:srgbClr val="00206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</a:br>
            <a:r>
              <a:rPr lang="ru-RU" sz="5400" dirty="0">
                <a:solidFill>
                  <a:srgbClr val="00206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2017 года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/>
            </a:r>
            <a:br>
              <a:rPr lang="en-US" sz="3600" dirty="0">
                <a:solidFill>
                  <a:schemeClr val="accent5">
                    <a:lumMod val="50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chemeClr val="accent5">
                    <a:lumMod val="50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/>
            </a:r>
            <a:br>
              <a:rPr lang="ru-RU" sz="3600" dirty="0">
                <a:solidFill>
                  <a:schemeClr val="accent5">
                    <a:lumMod val="50000"/>
                  </a:schemeClr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/>
            </a:r>
            <a:br>
              <a:rPr lang="ru-RU" sz="36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</a:br>
            <a:endParaRPr lang="ru-RU" sz="3600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071538" y="4643446"/>
            <a:ext cx="6400800" cy="642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1559974" y="6069078"/>
            <a:ext cx="6120680" cy="857822"/>
          </a:xfrm>
          <a:prstGeom prst="rect">
            <a:avLst/>
          </a:prstGeom>
        </p:spPr>
        <p:txBody>
          <a:bodyPr vert="horz" lIns="45720" tIns="0" rIns="4572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endParaRPr kumimoji="0" lang="ru-RU" sz="3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Times New Roman" pitchFamily="18" charset="0"/>
            </a:endParaRPr>
          </a:p>
        </p:txBody>
      </p:sp>
      <p:pic>
        <p:nvPicPr>
          <p:cNvPr id="1026" name="Picture 2" descr="Z:\ОМО\эмблема Центр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365104"/>
            <a:ext cx="1487463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924985"/>
      </p:ext>
    </p:extLst>
  </p:cSld>
  <p:clrMapOvr>
    <a:masterClrMapping/>
  </p:clrMapOvr>
  <p:transition spd="med">
    <p:blinds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640960" cy="6211357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ru-RU" sz="55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МЕРОПРИЯТИЯ, </a:t>
            </a:r>
            <a:r>
              <a:rPr lang="ru-RU" sz="5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5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5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направленные на повышение качества предоставления услуг</a:t>
            </a:r>
            <a:br>
              <a:rPr lang="ru-RU" sz="5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5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 получателям услуг  учреждения</a:t>
            </a:r>
            <a:br>
              <a:rPr lang="ru-RU" sz="5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endParaRPr lang="ru-RU" sz="5000" i="1" dirty="0">
              <a:ln w="24500" cmpd="dbl">
                <a:solidFill>
                  <a:srgbClr val="002060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tx1"/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Lobster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323840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-243408"/>
            <a:ext cx="9144000" cy="1296144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ru-RU" sz="4000" dirty="0">
                <a:solidFill>
                  <a:srgbClr val="C00000"/>
                </a:solidFill>
                <a:effectLst>
                  <a:glow rad="114300">
                    <a:schemeClr val="tx1">
                      <a:alpha val="9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СТРУКТУРА УЧРЕЖДЕНИЯ</a:t>
            </a:r>
            <a:endParaRPr lang="ru-RU" sz="4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64704"/>
            <a:ext cx="7488832" cy="5976664"/>
          </a:xfrm>
          <a:solidFill>
            <a:schemeClr val="tx1">
              <a:lumMod val="85000"/>
            </a:schemeClr>
          </a:solidFill>
          <a:ln w="73025" cmpd="dbl">
            <a:solidFill>
              <a:srgbClr val="002060"/>
            </a:solidFill>
          </a:ln>
        </p:spPr>
      </p:pic>
      <p:pic>
        <p:nvPicPr>
          <p:cNvPr id="4" name="Picture 2" descr="Z:\ОМО\эмблема Центр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134" y="30629"/>
            <a:ext cx="735399" cy="73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58239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180528" y="548680"/>
            <a:ext cx="9603264" cy="1930226"/>
          </a:xfrm>
        </p:spPr>
        <p:txBody>
          <a:bodyPr>
            <a:noAutofit/>
          </a:bodyPr>
          <a:lstStyle/>
          <a:p>
            <a:r>
              <a:rPr lang="ru-RU" sz="3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3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3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3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55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Анкетирование  - 2017</a:t>
            </a:r>
            <a:br>
              <a:rPr lang="ru-RU" sz="55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28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99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удовлетворены качеством   – </a:t>
            </a:r>
            <a:r>
              <a:rPr lang="ru-RU" sz="2800" u="sng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100 % </a:t>
            </a:r>
            <a:r>
              <a:rPr lang="ru-RU" sz="28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99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28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99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28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99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удовлетворены  полнотой информации о </a:t>
            </a:r>
            <a:br>
              <a:rPr lang="ru-RU" sz="28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99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28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99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работе Центра – </a:t>
            </a:r>
            <a:r>
              <a:rPr lang="ru-RU" sz="2800" u="sng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98,5 %</a:t>
            </a:r>
            <a:r>
              <a:rPr lang="ru-RU" sz="28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99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28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99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28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99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удовлетворены компетентностью сотрудников  </a:t>
            </a:r>
            <a:br>
              <a:rPr lang="ru-RU" sz="28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99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28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99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Центра   – </a:t>
            </a:r>
            <a:r>
              <a:rPr lang="ru-RU" sz="2800" u="sng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99,2 % </a:t>
            </a:r>
            <a:r>
              <a:rPr lang="ru-RU" sz="28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99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28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99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28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99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  </a:t>
            </a:r>
            <a:endParaRPr lang="ru-RU" sz="2800" dirty="0">
              <a:solidFill>
                <a:srgbClr val="99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356992"/>
            <a:ext cx="4368486" cy="3024336"/>
          </a:xfrm>
          <a:prstGeom prst="rect">
            <a:avLst/>
          </a:prstGeom>
          <a:ln w="44450">
            <a:solidFill>
              <a:srgbClr val="00CC00"/>
            </a:solidFill>
          </a:ln>
        </p:spPr>
      </p:pic>
    </p:spTree>
    <p:extLst>
      <p:ext uri="{BB962C8B-B14F-4D97-AF65-F5344CB8AC3E}">
        <p14:creationId xmlns:p14="http://schemas.microsoft.com/office/powerpoint/2010/main" val="1589484586"/>
      </p:ext>
    </p:extLst>
  </p:cSld>
  <p:clrMapOvr>
    <a:masterClrMapping/>
  </p:clrMapOvr>
  <p:transition spd="med">
    <p:blinds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4816"/>
            <a:ext cx="8507288" cy="1354162"/>
          </a:xfrm>
        </p:spPr>
        <p:txBody>
          <a:bodyPr>
            <a:noAutofit/>
          </a:bodyPr>
          <a:lstStyle/>
          <a:p>
            <a: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«</a:t>
            </a:r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ДЕКАДА КАЧЕСТВА  -  2017</a:t>
            </a:r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»</a:t>
            </a:r>
            <a:b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endParaRPr lang="ru-RU" sz="4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542" y="4365104"/>
            <a:ext cx="5976664" cy="2202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331640" y="1628800"/>
            <a:ext cx="655272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990000"/>
                </a:solidFill>
                <a:effectLst>
                  <a:glow rad="1143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Количество опрошенных – </a:t>
            </a:r>
            <a:r>
              <a:rPr lang="ru-RU" sz="2800" b="1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1143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211 человек</a:t>
            </a:r>
            <a:r>
              <a:rPr lang="ru-RU" sz="2800" b="1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990000"/>
                </a:solidFill>
                <a:effectLst>
                  <a:glow rad="1143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2800" b="1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990000"/>
                </a:solidFill>
                <a:effectLst>
                  <a:glow rad="1143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2800" b="1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990000"/>
                </a:solidFill>
                <a:effectLst>
                  <a:glow rad="1143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удовлетворены  качеством предоставления услуг – </a:t>
            </a:r>
            <a:r>
              <a:rPr lang="ru-RU" sz="2800" b="1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1143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100 %</a:t>
            </a:r>
          </a:p>
          <a:p>
            <a:pPr algn="ctr"/>
            <a:r>
              <a:rPr lang="ru-RU" sz="2800" b="1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990000"/>
                </a:solidFill>
                <a:effectLst>
                  <a:glow rad="1143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доступны ли объекты и условия оказания услуг в учреждении – более  </a:t>
            </a:r>
            <a:r>
              <a:rPr lang="ru-RU" sz="2800" b="1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1143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70 % ответили положительно  </a:t>
            </a:r>
          </a:p>
          <a:p>
            <a:pPr algn="ctr"/>
            <a:r>
              <a:rPr lang="ru-RU" sz="2800" b="1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990000"/>
                </a:solidFill>
                <a:effectLst>
                  <a:glow rad="63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 </a:t>
            </a:r>
            <a:endParaRPr lang="ru-RU" sz="2800" b="1" u="sng" dirty="0">
              <a:ln w="22225">
                <a:solidFill>
                  <a:schemeClr val="bg1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635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obster" panose="02000506000000020003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502561"/>
      </p:ext>
    </p:extLst>
  </p:cSld>
  <p:clrMapOvr>
    <a:masterClrMapping/>
  </p:clrMapOvr>
  <p:transition spd="med">
    <p:blinds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640960" cy="6211357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ru-RU" sz="55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УЧАСТИЕ</a:t>
            </a:r>
            <a:r>
              <a:rPr lang="ru-RU" sz="5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5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5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МБУ «Центр соцобслуживания </a:t>
            </a:r>
            <a:br>
              <a:rPr lang="ru-RU" sz="5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5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г. Зеленогорска»</a:t>
            </a:r>
            <a:br>
              <a:rPr lang="ru-RU" sz="5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5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в  </a:t>
            </a:r>
            <a:r>
              <a:rPr lang="ru-RU" sz="5000" dirty="0" err="1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грантовых</a:t>
            </a:r>
            <a:r>
              <a:rPr lang="ru-RU" sz="5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  программах</a:t>
            </a:r>
            <a:br>
              <a:rPr lang="ru-RU" sz="5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5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 и конкурсах</a:t>
            </a:r>
            <a:br>
              <a:rPr lang="ru-RU" sz="5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endParaRPr lang="ru-RU" sz="5000" i="1" dirty="0">
              <a:ln w="24500" cmpd="dbl">
                <a:solidFill>
                  <a:srgbClr val="002060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tx1"/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Lobster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88129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507288" cy="1354162"/>
          </a:xfrm>
        </p:spPr>
        <p:txBody>
          <a:bodyPr>
            <a:noAutofit/>
          </a:bodyPr>
          <a:lstStyle/>
          <a:p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1. Участие во Всероссийском конкурсе грантов «</a:t>
            </a: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АКТИВНОЕ ПОКОЛЕНИЕ</a:t>
            </a: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» с проектом  «Школа долголетия»</a:t>
            </a:r>
            <a:b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2. Участие в 4 Конкурсе социальных проектов в рамках </a:t>
            </a:r>
            <a:r>
              <a:rPr lang="ru-RU" sz="4000" dirty="0" err="1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грантовой</a:t>
            </a: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 программы </a:t>
            </a:r>
            <a:r>
              <a:rPr lang="ru-RU" sz="4000" dirty="0" err="1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Краснояркского</a:t>
            </a: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 края «Социальное партнерство во имя развития – 2017 » </a:t>
            </a:r>
            <a:b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«</a:t>
            </a: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Швейная мастерская</a:t>
            </a: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»</a:t>
            </a: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000" dirty="0">
                <a:solidFill>
                  <a:srgbClr val="FF6600"/>
                </a:solidFill>
              </a:rPr>
              <a:t/>
            </a:r>
            <a:br>
              <a:rPr lang="ru-RU" sz="4000" dirty="0">
                <a:solidFill>
                  <a:srgbClr val="FF6600"/>
                </a:solidFill>
              </a:rPr>
            </a:b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 </a:t>
            </a:r>
            <a:b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endParaRPr lang="ru-RU" sz="2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817661"/>
      </p:ext>
    </p:extLst>
  </p:cSld>
  <p:clrMapOvr>
    <a:masterClrMapping/>
  </p:clrMapOvr>
  <p:transition spd="med">
    <p:blinds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44824"/>
            <a:ext cx="8507288" cy="1354162"/>
          </a:xfrm>
        </p:spPr>
        <p:txBody>
          <a:bodyPr>
            <a:noAutofit/>
          </a:bodyPr>
          <a:lstStyle/>
          <a:p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1. Участие в Краевом собрании молодежного </a:t>
            </a:r>
            <a:r>
              <a:rPr lang="ru-RU" sz="4000" dirty="0" err="1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профсообщества</a:t>
            </a: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 отрасли по теме : </a:t>
            </a: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«</a:t>
            </a:r>
            <a:r>
              <a:rPr lang="ru-RU" sz="35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ПРОДВИЖЕНИЕ ДОБРОВОЛЬЧЕСКИХ ИНИЦИАТИВ В СОЦИАЛЬНЫХ СЕТЯХ</a:t>
            </a: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» </a:t>
            </a:r>
            <a:b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66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2. </a:t>
            </a: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Участие в Краевом конкурсе методических разработок </a:t>
            </a: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«НОВЫЕ ГОРИЗОНТЫ - 2017»</a:t>
            </a:r>
            <a:r>
              <a:rPr lang="ru-RU" sz="4000" dirty="0">
                <a:solidFill>
                  <a:srgbClr val="FF6600"/>
                </a:solidFill>
              </a:rPr>
              <a:t/>
            </a:r>
            <a:br>
              <a:rPr lang="ru-RU" sz="4000" dirty="0">
                <a:solidFill>
                  <a:srgbClr val="FF6600"/>
                </a:solidFill>
              </a:rPr>
            </a:b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 </a:t>
            </a:r>
            <a:b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endParaRPr lang="ru-RU" sz="2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831004"/>
      </p:ext>
    </p:extLst>
  </p:cSld>
  <p:clrMapOvr>
    <a:masterClrMapping/>
  </p:clrMapOvr>
  <p:transition spd="med">
    <p:blinds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-180528" y="-387424"/>
            <a:ext cx="9505056" cy="3312368"/>
          </a:xfrm>
          <a:prstGeom prst="rect">
            <a:avLst/>
          </a:prstGeom>
        </p:spPr>
        <p:txBody>
          <a:bodyPr vert="horz" anchor="ctr">
            <a:normAutofit fontScale="850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ru-RU" sz="4400" dirty="0">
              <a:ln w="22225">
                <a:solidFill>
                  <a:schemeClr val="bg1"/>
                </a:solidFill>
                <a:prstDash val="solid"/>
                <a:miter lim="800000"/>
              </a:ln>
              <a:solidFill>
                <a:srgbClr val="003399"/>
              </a:solidFill>
              <a:effectLst>
                <a:glow rad="63500">
                  <a:schemeClr val="tx1"/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Lobster" panose="02000506000000020003" pitchFamily="2" charset="0"/>
              <a:cs typeface="Times New Roman" pitchFamily="18" charset="0"/>
            </a:endParaRPr>
          </a:p>
          <a:p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Финалисты Краевого  конкурс а  </a:t>
            </a:r>
          </a:p>
          <a:p>
            <a:pPr>
              <a:lnSpc>
                <a:spcPct val="120000"/>
              </a:lnSpc>
            </a:pPr>
            <a:r>
              <a:rPr lang="ru-RU" sz="4400" dirty="0" err="1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профмастерства</a:t>
            </a:r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«</a:t>
            </a:r>
            <a:r>
              <a:rPr lang="ru-RU" sz="43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ЛУЧШИЙ РАБОТНИК </a:t>
            </a:r>
          </a:p>
          <a:p>
            <a:r>
              <a:rPr lang="ru-RU" sz="43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УЧРЕЖДЕНИЯ </a:t>
            </a:r>
            <a:br>
              <a:rPr lang="ru-RU" sz="43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3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СОЦИАЛЬНОГО ОБСЛУЖИВАНИЯ</a:t>
            </a:r>
            <a:r>
              <a:rPr lang="ru-RU" sz="43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»</a:t>
            </a:r>
            <a:endParaRPr lang="ru-RU" sz="43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5" t="18245" r="2187" b="11084"/>
          <a:stretch/>
        </p:blipFill>
        <p:spPr bwMode="auto">
          <a:xfrm>
            <a:off x="1940041" y="2996952"/>
            <a:ext cx="4968551" cy="3458692"/>
          </a:xfrm>
          <a:prstGeom prst="rect">
            <a:avLst/>
          </a:prstGeom>
          <a:noFill/>
          <a:ln w="88900" cmpd="dbl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011845"/>
      </p:ext>
    </p:extLst>
  </p:cSld>
  <p:clrMapOvr>
    <a:masterClrMapping/>
  </p:clrMapOvr>
  <p:transition spd="med">
    <p:blinds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-180528" y="-387424"/>
            <a:ext cx="9505056" cy="3312368"/>
          </a:xfrm>
          <a:prstGeom prst="rect">
            <a:avLst/>
          </a:prstGeom>
        </p:spPr>
        <p:txBody>
          <a:bodyPr vert="horz" anchor="ctr">
            <a:normAutofit fontScale="92500" lnSpcReduction="1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ru-RU" sz="4400" dirty="0">
              <a:ln w="22225">
                <a:solidFill>
                  <a:schemeClr val="bg1"/>
                </a:solidFill>
                <a:prstDash val="solid"/>
                <a:miter lim="800000"/>
              </a:ln>
              <a:solidFill>
                <a:srgbClr val="003399"/>
              </a:solidFill>
              <a:effectLst>
                <a:glow rad="63500">
                  <a:schemeClr val="tx1"/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Lobster" panose="02000506000000020003" pitchFamily="2" charset="0"/>
              <a:cs typeface="Times New Roman" pitchFamily="18" charset="0"/>
            </a:endParaRPr>
          </a:p>
          <a:p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Финалисты Краевого  конкурс а  </a:t>
            </a:r>
          </a:p>
          <a:p>
            <a:pPr>
              <a:lnSpc>
                <a:spcPct val="120000"/>
              </a:lnSpc>
            </a:pPr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«</a:t>
            </a:r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ПОРТФОЛИО – 2017»</a:t>
            </a:r>
            <a:endParaRPr lang="ru-RU" sz="4400" dirty="0">
              <a:ln w="22225">
                <a:solidFill>
                  <a:schemeClr val="bg1"/>
                </a:solidFill>
                <a:prstDash val="solid"/>
                <a:miter lim="800000"/>
              </a:ln>
              <a:solidFill>
                <a:srgbClr val="003399"/>
              </a:solidFill>
              <a:effectLst>
                <a:glow rad="63500">
                  <a:schemeClr val="tx1"/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Lobster" panose="02000506000000020003" pitchFamily="2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2 место</a:t>
            </a:r>
            <a:b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endParaRPr lang="ru-RU" sz="43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1840" y="2260917"/>
            <a:ext cx="3147601" cy="4323430"/>
          </a:xfrm>
          <a:prstGeom prst="rect">
            <a:avLst/>
          </a:prstGeom>
          <a:noFill/>
          <a:ln w="88900" cmpd="dbl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295744"/>
      </p:ext>
    </p:extLst>
  </p:cSld>
  <p:clrMapOvr>
    <a:masterClrMapping/>
  </p:clrMapOvr>
  <p:transition spd="med">
    <p:blinds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97097" y="404664"/>
            <a:ext cx="8229600" cy="11430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ru-RU" sz="4000" dirty="0">
              <a:ln w="22225">
                <a:solidFill>
                  <a:schemeClr val="bg1"/>
                </a:solidFill>
                <a:prstDash val="solid"/>
                <a:miter lim="800000"/>
              </a:ln>
              <a:solidFill>
                <a:srgbClr val="003399"/>
              </a:solidFill>
              <a:effectLst>
                <a:glow rad="63500">
                  <a:schemeClr val="tx1"/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Lobster" panose="02000506000000020003" pitchFamily="2" charset="0"/>
              <a:cs typeface="Times New Roman" pitchFamily="18" charset="0"/>
            </a:endParaRPr>
          </a:p>
          <a:p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2 место в Краевом конкурсе социальной рекламы </a:t>
            </a:r>
          </a:p>
          <a:p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«</a:t>
            </a: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ПРИЗВАНИЕ ПОМОГАТЬ</a:t>
            </a: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»</a:t>
            </a:r>
            <a:endParaRPr lang="ru-RU" sz="4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73" y="2276872"/>
            <a:ext cx="6201047" cy="4385632"/>
          </a:xfrm>
          <a:prstGeom prst="rect">
            <a:avLst/>
          </a:prstGeom>
          <a:ln w="88900" cmpd="dbl"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3858560052"/>
      </p:ext>
    </p:extLst>
  </p:cSld>
  <p:clrMapOvr>
    <a:masterClrMapping/>
  </p:clrMapOvr>
  <p:transition spd="med">
    <p:blinds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97097" y="404664"/>
            <a:ext cx="8229600" cy="11430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ru-RU" sz="4000" dirty="0">
              <a:ln w="22225">
                <a:solidFill>
                  <a:schemeClr val="bg1"/>
                </a:solidFill>
                <a:prstDash val="solid"/>
                <a:miter lim="800000"/>
              </a:ln>
              <a:solidFill>
                <a:srgbClr val="003399"/>
              </a:solidFill>
              <a:effectLst>
                <a:glow rad="63500">
                  <a:schemeClr val="tx1"/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Lobster" panose="02000506000000020003" pitchFamily="2" charset="0"/>
              <a:cs typeface="Times New Roman" pitchFamily="18" charset="0"/>
            </a:endParaRPr>
          </a:p>
          <a:p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Участие  в Краевом конкурсе творческих работ - 2017 </a:t>
            </a:r>
          </a:p>
          <a:p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«</a:t>
            </a: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МАМА – это целый мир!</a:t>
            </a: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»</a:t>
            </a:r>
            <a:endParaRPr lang="ru-RU" sz="4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36912"/>
            <a:ext cx="8568952" cy="3535722"/>
          </a:xfrm>
          <a:prstGeom prst="rect">
            <a:avLst/>
          </a:prstGeom>
          <a:ln w="88900" cmpd="dbl"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1487982494"/>
      </p:ext>
    </p:extLst>
  </p:cSld>
  <p:clrMapOvr>
    <a:masterClrMapping/>
  </p:clrMapOvr>
  <p:transition spd="med">
    <p:blinds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32198" y="0"/>
            <a:ext cx="8229600" cy="3024336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38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МБУ «Центр соцобслуживания  </a:t>
            </a:r>
            <a:br>
              <a:rPr lang="ru-RU" sz="38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38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г. Зеленогорска» БРОНЗОВЫЙ ПРИЗЕР Краевого конкурса </a:t>
            </a:r>
          </a:p>
          <a:p>
            <a:r>
              <a:rPr lang="ru-RU" sz="38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«ЛУЧШИЙ САЙТ УЧРЕЖДЕНИЯ СОЦИАЛЬНОГО ОБСЛУЖИВАНИЯ» </a:t>
            </a:r>
            <a:endParaRPr lang="ru-RU" sz="3800" dirty="0">
              <a:solidFill>
                <a:srgbClr val="00B0F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10890"/>
            <a:ext cx="5976664" cy="3591975"/>
          </a:xfrm>
          <a:prstGeom prst="rect">
            <a:avLst/>
          </a:prstGeom>
          <a:ln w="88900" cmpd="dbl"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546148908"/>
      </p:ext>
    </p:extLst>
  </p:cSld>
  <p:clrMapOvr>
    <a:masterClrMapping/>
  </p:clrMapOvr>
  <p:transition spd="med">
    <p:blinds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296144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solidFill>
                  <a:srgbClr val="C00000"/>
                </a:solidFill>
                <a:effectLst>
                  <a:glow rad="114300">
                    <a:schemeClr val="tx1">
                      <a:alpha val="9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СТРУКТУРНЫЕ ПОДРАЗДЕЛЕНИЯ УЧРЕЖДЕНИЯ</a:t>
            </a:r>
            <a:r>
              <a:rPr lang="ru-RU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916832"/>
            <a:ext cx="8496944" cy="3744416"/>
          </a:xfrm>
          <a:solidFill>
            <a:schemeClr val="tx1">
              <a:alpha val="68000"/>
            </a:schemeClr>
          </a:solidFill>
          <a:ln w="73025" cmpd="dbl">
            <a:solidFill>
              <a:srgbClr val="002060"/>
            </a:solidFill>
          </a:ln>
        </p:spPr>
        <p:txBody>
          <a:bodyPr>
            <a:normAutofit fontScale="62500" lnSpcReduction="20000"/>
          </a:bodyPr>
          <a:lstStyle/>
          <a:p>
            <a:pPr marL="137160" indent="0">
              <a:buNone/>
            </a:pPr>
            <a:endParaRPr lang="ru-RU" sz="3400" b="1" dirty="0">
              <a:solidFill>
                <a:srgbClr val="990000"/>
              </a:solidFill>
            </a:endParaRPr>
          </a:p>
          <a:p>
            <a:pPr marL="651510" indent="-514350">
              <a:buClr>
                <a:srgbClr val="990000"/>
              </a:buClr>
              <a:buSzPct val="100000"/>
              <a:buFont typeface="+mj-lt"/>
              <a:buAutoNum type="arabicPeriod"/>
            </a:pPr>
            <a:r>
              <a:rPr lang="ru-RU" sz="3600" b="1" dirty="0">
                <a:solidFill>
                  <a:srgbClr val="002060"/>
                </a:solidFill>
              </a:rPr>
              <a:t>Отделение социального обслуживания на дому № 1  </a:t>
            </a:r>
          </a:p>
          <a:p>
            <a:pPr marL="651510" indent="-514350">
              <a:buClr>
                <a:srgbClr val="990000"/>
              </a:buClr>
              <a:buSzPct val="100000"/>
              <a:buFont typeface="+mj-lt"/>
              <a:buAutoNum type="arabicPeriod"/>
            </a:pPr>
            <a:r>
              <a:rPr lang="ru-RU" sz="3600" b="1" dirty="0">
                <a:solidFill>
                  <a:srgbClr val="002060"/>
                </a:solidFill>
              </a:rPr>
              <a:t>Отделение социального обслуживания на дому № 2</a:t>
            </a:r>
          </a:p>
          <a:p>
            <a:pPr marL="651510" indent="-514350">
              <a:buClr>
                <a:srgbClr val="990000"/>
              </a:buClr>
              <a:buSzPct val="100000"/>
              <a:buFont typeface="+mj-lt"/>
              <a:buAutoNum type="arabicPeriod"/>
            </a:pPr>
            <a:r>
              <a:rPr lang="ru-RU" sz="3600" b="1" dirty="0">
                <a:solidFill>
                  <a:srgbClr val="002060"/>
                </a:solidFill>
              </a:rPr>
              <a:t>Отделение социального обслуживания на дому № 3</a:t>
            </a:r>
          </a:p>
          <a:p>
            <a:pPr marL="651510" indent="-514350">
              <a:buClr>
                <a:srgbClr val="990000"/>
              </a:buClr>
              <a:buSzPct val="100000"/>
              <a:buFont typeface="+mj-lt"/>
              <a:buAutoNum type="arabicPeriod"/>
            </a:pPr>
            <a:r>
              <a:rPr lang="ru-RU" sz="3600" b="1" dirty="0">
                <a:solidFill>
                  <a:srgbClr val="002060"/>
                </a:solidFill>
              </a:rPr>
              <a:t>Отделение социального обслуживания на дому № 4 (отделение расформировано с июня 2017 года) </a:t>
            </a:r>
          </a:p>
          <a:p>
            <a:pPr marL="651510" indent="-514350">
              <a:buClr>
                <a:srgbClr val="990000"/>
              </a:buClr>
              <a:buSzPct val="100000"/>
              <a:buFont typeface="+mj-lt"/>
              <a:buAutoNum type="arabicPeriod"/>
            </a:pPr>
            <a:r>
              <a:rPr lang="ru-RU" sz="3600" b="1" dirty="0">
                <a:solidFill>
                  <a:srgbClr val="002060"/>
                </a:solidFill>
              </a:rPr>
              <a:t>Социально-реабилитационное отделение</a:t>
            </a:r>
          </a:p>
          <a:p>
            <a:pPr marL="651510" indent="-514350">
              <a:buClr>
                <a:srgbClr val="990000"/>
              </a:buClr>
              <a:buSzPct val="100000"/>
              <a:buFont typeface="+mj-lt"/>
              <a:buAutoNum type="arabicPeriod"/>
            </a:pPr>
            <a:r>
              <a:rPr lang="ru-RU" sz="3600" b="1" dirty="0">
                <a:solidFill>
                  <a:srgbClr val="002060"/>
                </a:solidFill>
              </a:rPr>
              <a:t>Специализированное отделение социально-медицинского обслуживания</a:t>
            </a:r>
          </a:p>
          <a:p>
            <a:pPr marL="651510" indent="-514350">
              <a:buClr>
                <a:srgbClr val="990000"/>
              </a:buClr>
              <a:buSzPct val="100000"/>
              <a:buFont typeface="+mj-lt"/>
              <a:buAutoNum type="arabicPeriod"/>
            </a:pPr>
            <a:r>
              <a:rPr lang="ru-RU" sz="3600" b="1" dirty="0">
                <a:solidFill>
                  <a:srgbClr val="002060"/>
                </a:solidFill>
              </a:rPr>
              <a:t>Отделение срочного социального обслуживания</a:t>
            </a:r>
          </a:p>
          <a:p>
            <a:pPr marL="651510" indent="-514350">
              <a:buClr>
                <a:srgbClr val="990000"/>
              </a:buClr>
              <a:buSzPct val="100000"/>
              <a:buFont typeface="+mj-lt"/>
              <a:buAutoNum type="arabicPeriod"/>
            </a:pPr>
            <a:r>
              <a:rPr lang="ru-RU" sz="3600" b="1" dirty="0">
                <a:solidFill>
                  <a:srgbClr val="002060"/>
                </a:solidFill>
              </a:rPr>
              <a:t>Организационно-методическое отделение</a:t>
            </a:r>
          </a:p>
          <a:p>
            <a:pPr marL="13716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7206379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32198" y="0"/>
            <a:ext cx="8229600" cy="3024336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38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Участие в первом  Всероссийском конкурсе</a:t>
            </a:r>
          </a:p>
          <a:p>
            <a:r>
              <a:rPr lang="ru-RU" sz="38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«Лучшие практики  наставничества  в социальной сфере» </a:t>
            </a:r>
            <a:endParaRPr lang="ru-RU" sz="3800" dirty="0">
              <a:solidFill>
                <a:srgbClr val="00B0F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852936"/>
            <a:ext cx="5976664" cy="3569953"/>
          </a:xfrm>
          <a:prstGeom prst="rect">
            <a:avLst/>
          </a:prstGeom>
          <a:ln w="88900" cmpd="dbl"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699381432"/>
      </p:ext>
    </p:extLst>
  </p:cSld>
  <p:clrMapOvr>
    <a:masterClrMapping/>
  </p:clrMapOvr>
  <p:transition spd="med">
    <p:blinds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-1044624" y="116632"/>
            <a:ext cx="11521280" cy="6211357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ru-RU" sz="4600" dirty="0">
                <a:ln w="317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381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/>
            </a:r>
            <a:br>
              <a:rPr lang="ru-RU" sz="4600" dirty="0">
                <a:ln w="317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381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</a:br>
            <a:r>
              <a:rPr lang="ru-RU" sz="4600" dirty="0">
                <a:ln w="317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381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/>
            </a:r>
            <a:br>
              <a:rPr lang="ru-RU" sz="4600" dirty="0">
                <a:ln w="317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381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</a:br>
            <a:r>
              <a:rPr lang="ru-RU" sz="4600" dirty="0">
                <a:ln w="317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381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Организация и проведение </a:t>
            </a:r>
            <a:br>
              <a:rPr lang="ru-RU" sz="4600" dirty="0">
                <a:ln w="317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381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</a:br>
            <a:r>
              <a:rPr lang="ru-RU" sz="4600" dirty="0">
                <a:ln w="317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381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Научно-практической </a:t>
            </a:r>
            <a:br>
              <a:rPr lang="ru-RU" sz="4600" dirty="0">
                <a:ln w="317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381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</a:br>
            <a:r>
              <a:rPr lang="ru-RU" sz="4600" dirty="0">
                <a:ln w="317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381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конференции среди </a:t>
            </a:r>
            <a:br>
              <a:rPr lang="ru-RU" sz="4600" dirty="0">
                <a:ln w="317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381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</a:br>
            <a:r>
              <a:rPr lang="ru-RU" sz="4600" dirty="0">
                <a:ln w="317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381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сотрудников Центра:</a:t>
            </a:r>
            <a:r>
              <a:rPr lang="ru-RU" sz="4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190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/>
            </a:r>
            <a:br>
              <a:rPr lang="ru-RU" sz="4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190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</a:br>
            <a:r>
              <a:rPr lang="ru-RU" sz="5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«Инновационные технологии </a:t>
            </a:r>
            <a:br>
              <a:rPr lang="ru-RU" sz="5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</a:br>
            <a:r>
              <a:rPr lang="ru-RU" sz="5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и результативные практики»</a:t>
            </a:r>
            <a:br>
              <a:rPr lang="ru-RU" sz="5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</a:br>
            <a:r>
              <a:rPr lang="ru-RU" sz="5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/>
            </a:r>
            <a:br>
              <a:rPr lang="ru-RU" sz="5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</a:br>
            <a:endParaRPr lang="ru-RU" sz="5400" i="1" dirty="0">
              <a:ln w="24500" cmpd="dbl">
                <a:solidFill>
                  <a:srgbClr val="002060"/>
                </a:solidFill>
                <a:prstDash val="solid"/>
                <a:miter lim="800000"/>
              </a:ln>
              <a:solidFill>
                <a:srgbClr val="003399"/>
              </a:solidFill>
              <a:effectLst>
                <a:glow rad="63500">
                  <a:schemeClr val="tx1"/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rrid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90189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9512" y="-99392"/>
            <a:ext cx="9181020" cy="3360910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ru-RU" sz="38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63500">
                    <a:schemeClr val="tx1"/>
                  </a:glow>
                </a:effectLst>
                <a:latin typeface="Lobster" panose="02000506000000020003" pitchFamily="2" charset="0"/>
                <a:cs typeface="Times New Roman" pitchFamily="18" charset="0"/>
              </a:rPr>
              <a:t>4 место  в  Краевом  рейтинге  </a:t>
            </a:r>
            <a:br>
              <a:rPr lang="ru-RU" sz="38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63500">
                    <a:schemeClr val="tx1"/>
                  </a:glo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38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63500">
                    <a:schemeClr val="tx1"/>
                  </a:glow>
                </a:effectLst>
                <a:latin typeface="Lobster" panose="02000506000000020003" pitchFamily="2" charset="0"/>
                <a:cs typeface="Times New Roman" pitchFamily="18" charset="0"/>
              </a:rPr>
              <a:t>учреждений социального  обслуживания</a:t>
            </a:r>
            <a:br>
              <a:rPr lang="ru-RU" sz="38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63500">
                    <a:schemeClr val="tx1"/>
                  </a:glo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3800" dirty="0">
                <a:ln w="127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38100">
                    <a:schemeClr val="tx1"/>
                  </a:glow>
                </a:effectLst>
                <a:latin typeface="Lobster" panose="02000506000000020003" pitchFamily="2" charset="0"/>
                <a:cs typeface="Times New Roman" pitchFamily="18" charset="0"/>
              </a:rPr>
              <a:t>Участие приняли  </a:t>
            </a:r>
            <a:r>
              <a:rPr lang="ru-RU" sz="3800" u="sng" dirty="0">
                <a:ln w="127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38100">
                    <a:schemeClr val="tx1"/>
                  </a:glow>
                </a:effectLst>
                <a:latin typeface="Lobster" panose="02000506000000020003" pitchFamily="2" charset="0"/>
                <a:cs typeface="Times New Roman" pitchFamily="18" charset="0"/>
              </a:rPr>
              <a:t>66</a:t>
            </a:r>
            <a:r>
              <a:rPr lang="ru-RU" sz="3800" dirty="0">
                <a:ln w="127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38100">
                    <a:schemeClr val="tx1"/>
                  </a:glow>
                </a:effectLst>
                <a:latin typeface="Lobster" panose="02000506000000020003" pitchFamily="2" charset="0"/>
                <a:cs typeface="Times New Roman" pitchFamily="18" charset="0"/>
              </a:rPr>
              <a:t>  учреждений</a:t>
            </a:r>
            <a:r>
              <a:rPr lang="ru-RU" sz="3600" dirty="0">
                <a:ln w="127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38100">
                    <a:schemeClr val="tx1"/>
                  </a:glo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3600" dirty="0">
                <a:ln w="127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38100">
                    <a:schemeClr val="tx1"/>
                  </a:glo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3800" i="1" u="sng" dirty="0">
                <a:ln w="127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38100">
                    <a:schemeClr val="tx1"/>
                  </a:glow>
                </a:effectLst>
                <a:latin typeface="Monotype Corsiva" panose="03010101010201010101" pitchFamily="66" charset="0"/>
                <a:cs typeface="Times New Roman" pitchFamily="18" charset="0"/>
              </a:rPr>
              <a:t/>
            </a:r>
            <a:br>
              <a:rPr lang="ru-RU" sz="3800" i="1" u="sng" dirty="0">
                <a:ln w="127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38100">
                    <a:schemeClr val="tx1"/>
                  </a:glow>
                </a:effectLst>
                <a:latin typeface="Monotype Corsiva" panose="03010101010201010101" pitchFamily="66" charset="0"/>
                <a:cs typeface="Times New Roman" pitchFamily="18" charset="0"/>
              </a:rPr>
            </a:br>
            <a:endParaRPr lang="ru-RU" sz="3800" i="1" u="sng" dirty="0">
              <a:ln w="12700">
                <a:solidFill>
                  <a:schemeClr val="bg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38100">
                  <a:schemeClr val="tx1"/>
                </a:glo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988840"/>
            <a:ext cx="6236801" cy="4752528"/>
          </a:xfrm>
          <a:prstGeom prst="rect">
            <a:avLst/>
          </a:prstGeom>
          <a:ln w="79375" cmpd="tri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91305632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640960" cy="6211357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ru-RU" sz="55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МЕРОПРИЯТИЯ, </a:t>
            </a:r>
            <a:r>
              <a:rPr lang="ru-RU" sz="5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организованные </a:t>
            </a:r>
            <a:br>
              <a:rPr lang="ru-RU" sz="5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5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МБУ «Центр соцобслуживания </a:t>
            </a:r>
            <a:br>
              <a:rPr lang="ru-RU" sz="5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5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г. Зеленогорска»</a:t>
            </a:r>
            <a:br>
              <a:rPr lang="ru-RU" sz="5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5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для  получателей  социальных услуг  учреждения</a:t>
            </a:r>
            <a:br>
              <a:rPr lang="ru-RU" sz="5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endParaRPr lang="ru-RU" sz="5000" i="1" dirty="0">
              <a:ln w="24500" cmpd="dbl">
                <a:solidFill>
                  <a:srgbClr val="002060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tx1"/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Lobster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681471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74848" y="-1279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«</a:t>
            </a:r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ПРАВОСЛАВНЫЕ ВСТРЕЧИ</a:t>
            </a:r>
            <a: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» </a:t>
            </a:r>
            <a:b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 </a:t>
            </a:r>
            <a: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мероприятие</a:t>
            </a:r>
            <a:b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в рамках клубного объединения </a:t>
            </a:r>
            <a:b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«Мир вокруг нас» </a:t>
            </a:r>
            <a:b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Приняли участие  семьи с детьми с ОВЗ, молодые инвалиды , всего  </a:t>
            </a:r>
            <a:b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29 </a:t>
            </a:r>
            <a: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 получателей услуг</a:t>
            </a:r>
            <a:b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 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1026" name="Picture 2" descr="Z:\ОМО\3 ЩЕРБАНЬ В.В\ОТ ИЦЕНКО\Встреча с Отцом Петром 2017 г\A-VKUZ7WC3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21088"/>
            <a:ext cx="3537148" cy="24727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ОМО\3 ЩЕРБАНЬ В.В\ОТ ИЦЕНКО\Встреча с Отцом Петром 2017 г\EoTf9pWdu9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608" y="4209576"/>
            <a:ext cx="3744416" cy="24842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892953"/>
      </p:ext>
    </p:extLst>
  </p:cSld>
  <p:clrMapOvr>
    <a:masterClrMapping/>
  </p:clrMapOvr>
  <p:transition spd="med">
    <p:blinds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Конкурс сочинений </a:t>
            </a:r>
            <a:b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«Отец-отчество-Отечество»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63" y="1628800"/>
            <a:ext cx="3456384" cy="2296750"/>
          </a:xfrm>
          <a:ln w="63500">
            <a:solidFill>
              <a:srgbClr val="0000FF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63" y="4188260"/>
            <a:ext cx="3467680" cy="2304256"/>
          </a:xfrm>
          <a:prstGeom prst="rect">
            <a:avLst/>
          </a:prstGeom>
          <a:ln w="63500">
            <a:solidFill>
              <a:srgbClr val="FF66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276872"/>
            <a:ext cx="4666886" cy="3528392"/>
          </a:xfrm>
          <a:prstGeom prst="rect">
            <a:avLst/>
          </a:prstGeom>
          <a:ln w="8572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992158579"/>
      </p:ext>
    </p:extLst>
  </p:cSld>
  <p:clrMapOvr>
    <a:masterClrMapping/>
  </p:clrMapOvr>
  <p:transition spd="med">
    <p:blinds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Мероприятия в рамках</a:t>
            </a:r>
            <a:b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«Весенней  недели  добра»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53"/>
          <a:stretch/>
        </p:blipFill>
        <p:spPr>
          <a:xfrm>
            <a:off x="4788024" y="2276872"/>
            <a:ext cx="3995936" cy="2708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4"/>
          <a:stretch/>
        </p:blipFill>
        <p:spPr>
          <a:xfrm>
            <a:off x="323528" y="2276872"/>
            <a:ext cx="4114800" cy="2708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02263" y="4985792"/>
            <a:ext cx="8229600" cy="1143000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dirty="0">
                <a:solidFill>
                  <a:srgbClr val="FF6600"/>
                </a:solidFill>
                <a:latin typeface="Lobster" pitchFamily="2" charset="0"/>
              </a:rPr>
              <a:t>Уроки доброты</a:t>
            </a:r>
          </a:p>
        </p:txBody>
      </p:sp>
    </p:spTree>
    <p:extLst>
      <p:ext uri="{BB962C8B-B14F-4D97-AF65-F5344CB8AC3E}">
        <p14:creationId xmlns:p14="http://schemas.microsoft.com/office/powerpoint/2010/main" val="2818888709"/>
      </p:ext>
    </p:extLst>
  </p:cSld>
  <p:clrMapOvr>
    <a:masterClrMapping/>
  </p:clrMapOvr>
  <p:transition spd="med">
    <p:blinds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Мероприятия в рамках</a:t>
            </a:r>
            <a:b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«Весенней  недели  добра»</a:t>
            </a:r>
            <a:b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8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«</a:t>
            </a:r>
            <a:r>
              <a:rPr lang="ru-RU" sz="6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ОДНА УСЛУГА БЕСПЛАТНО</a:t>
            </a:r>
            <a:r>
              <a:rPr lang="ru-RU" sz="48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»  </a:t>
            </a:r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Приняли  участие  </a:t>
            </a:r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75  </a:t>
            </a:r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получателей услуг, которым были оказаны разного вида услуги</a:t>
            </a:r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1553606"/>
      </p:ext>
    </p:extLst>
  </p:cSld>
  <p:clrMapOvr>
    <a:masterClrMapping/>
  </p:clrMapOvr>
  <p:transition spd="med">
    <p:blinds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43616" y="378233"/>
            <a:ext cx="8229600" cy="1143000"/>
          </a:xfrm>
        </p:spPr>
        <p:txBody>
          <a:bodyPr>
            <a:noAutofit/>
          </a:bodyPr>
          <a:lstStyle/>
          <a:p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Мероприятия в рамках</a:t>
            </a:r>
            <a:b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«Весенней  недели  добра»</a:t>
            </a:r>
            <a:b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endParaRPr lang="ru-RU" sz="4400" dirty="0">
              <a:solidFill>
                <a:srgbClr val="00B0F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65569"/>
            <a:ext cx="2664296" cy="3996444"/>
          </a:xfrm>
          <a:prstGeom prst="rect">
            <a:avLst/>
          </a:prstGeom>
          <a:ln w="38100" cap="sq">
            <a:solidFill>
              <a:srgbClr val="FF66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5" y="1510599"/>
            <a:ext cx="2592289" cy="3951413"/>
          </a:xfrm>
          <a:prstGeom prst="rect">
            <a:avLst/>
          </a:prstGeom>
          <a:ln w="38100" cap="sq">
            <a:solidFill>
              <a:srgbClr val="FF99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-366120" y="5589240"/>
            <a:ext cx="9649072" cy="11430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Поздравлено 29 семейных </a:t>
            </a:r>
          </a:p>
          <a:p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пар-долгожителей</a:t>
            </a:r>
            <a:endParaRPr lang="ru-RU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835619"/>
      </p:ext>
    </p:extLst>
  </p:cSld>
  <p:clrMapOvr>
    <a:masterClrMapping/>
  </p:clrMapOvr>
  <p:transition spd="med">
    <p:blinds dir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507288" cy="1354162"/>
          </a:xfrm>
        </p:spPr>
        <p:txBody>
          <a:bodyPr>
            <a:noAutofit/>
          </a:bodyPr>
          <a:lstStyle/>
          <a:p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ВЫСТАВКА</a:t>
            </a:r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 «Пасхальные забавы»  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76872"/>
            <a:ext cx="4551330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391" y="4365104"/>
            <a:ext cx="3024336" cy="2211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572" y="1772815"/>
            <a:ext cx="2529974" cy="2403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6259145"/>
      </p:ext>
    </p:extLst>
  </p:cSld>
  <p:clrMapOvr>
    <a:masterClrMapping/>
  </p:clrMapOvr>
  <p:transition spd="med">
    <p:blinds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44824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C00000"/>
                </a:solidFill>
                <a:effectLst>
                  <a:glow rad="114300">
                    <a:schemeClr val="tx1">
                      <a:alpha val="9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СТРУКТУРА И КОЛИЧЕСТВЕННЫЙ СОСТАВ СОТРУДНИКОВ УЧРЕЖДЕНИЯ </a:t>
            </a:r>
            <a:br>
              <a:rPr lang="ru-RU" sz="3200" dirty="0">
                <a:solidFill>
                  <a:srgbClr val="C00000"/>
                </a:solidFill>
                <a:effectLst>
                  <a:glow rad="114300">
                    <a:schemeClr val="tx1">
                      <a:alpha val="9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rgbClr val="C00000"/>
                </a:solidFill>
                <a:effectLst>
                  <a:glow rad="114300">
                    <a:schemeClr val="tx1">
                      <a:alpha val="9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ИТОГАМ </a:t>
            </a:r>
            <a:r>
              <a:rPr lang="ru-RU" sz="3200">
                <a:solidFill>
                  <a:srgbClr val="C00000"/>
                </a:solidFill>
                <a:effectLst>
                  <a:glow rad="114300">
                    <a:schemeClr val="tx1">
                      <a:alpha val="9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2017 ГОДА (на 31.12.2017 г.)</a:t>
            </a:r>
            <a:endParaRPr lang="ru-RU" sz="3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08978178"/>
              </p:ext>
            </p:extLst>
          </p:nvPr>
        </p:nvGraphicFramePr>
        <p:xfrm>
          <a:off x="357158" y="1571612"/>
          <a:ext cx="4286280" cy="4429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572171774"/>
              </p:ext>
            </p:extLst>
          </p:nvPr>
        </p:nvGraphicFramePr>
        <p:xfrm>
          <a:off x="292928" y="1338238"/>
          <a:ext cx="8715436" cy="5519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3822283"/>
              </p:ext>
            </p:extLst>
          </p:nvPr>
        </p:nvGraphicFramePr>
        <p:xfrm>
          <a:off x="-1044624" y="1844824"/>
          <a:ext cx="9937104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3955004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507288" cy="1354162"/>
          </a:xfrm>
        </p:spPr>
        <p:txBody>
          <a:bodyPr>
            <a:noAutofit/>
          </a:bodyPr>
          <a:lstStyle/>
          <a:p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КОНКУРС  ФОТОГРАФИЙ </a:t>
            </a: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«Добро в объективе» </a:t>
            </a:r>
            <a:endParaRPr lang="ru-RU" sz="4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2548376"/>
            <a:ext cx="4586345" cy="3057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346156"/>
            <a:ext cx="2808312" cy="2404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857" y="4221088"/>
            <a:ext cx="3132348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6876280"/>
      </p:ext>
    </p:extLst>
  </p:cSld>
  <p:clrMapOvr>
    <a:masterClrMapping/>
  </p:clrMapOvr>
  <p:transition spd="med">
    <p:blinds dir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95536" y="629816"/>
            <a:ext cx="8496944" cy="1143000"/>
          </a:xfrm>
        </p:spPr>
        <p:txBody>
          <a:bodyPr>
            <a:noAutofit/>
          </a:bodyPr>
          <a:lstStyle/>
          <a:p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МЕРОПРИЯТИЕ </a:t>
            </a:r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в рамках празднования Дня защиты детей  «Веселые старты»  </a:t>
            </a:r>
            <a:b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8" b="11195"/>
          <a:stretch/>
        </p:blipFill>
        <p:spPr>
          <a:xfrm>
            <a:off x="945332" y="4509120"/>
            <a:ext cx="3461619" cy="20379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166593"/>
            <a:ext cx="2688299" cy="20162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312236"/>
            <a:ext cx="2637340" cy="423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12468"/>
      </p:ext>
    </p:extLst>
  </p:cSld>
  <p:clrMapOvr>
    <a:masterClrMapping/>
  </p:clrMapOvr>
  <p:transition spd="med">
    <p:blinds dir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8669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9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ДЕНЬ СЕМЬИ, ЛЮБВИ И ВЕРНОСТИ</a:t>
            </a:r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более  30  семейных  пар  было  поздравлено </a:t>
            </a:r>
            <a:b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сотрудниками  Центра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495642"/>
            <a:ext cx="6184508" cy="4109575"/>
          </a:xfrm>
          <a:prstGeom prst="rect">
            <a:avLst/>
          </a:prstGeom>
          <a:ln w="63500" cmpd="dbl"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2256373"/>
      </p:ext>
    </p:extLst>
  </p:cSld>
  <p:clrMapOvr>
    <a:masterClrMapping/>
  </p:clrMapOvr>
  <p:transition spd="med">
    <p:blinds dir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16242" y="-171400"/>
            <a:ext cx="8892480" cy="2088232"/>
          </a:xfrm>
        </p:spPr>
        <p:txBody>
          <a:bodyPr>
            <a:normAutofit/>
          </a:bodyPr>
          <a:lstStyle/>
          <a:p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Фестиваль  творчества  </a:t>
            </a:r>
            <a:b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для  людей  с ОВЗ  </a:t>
            </a:r>
            <a:b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«МНОГООБРАЗИЕ  ДУШИ» </a:t>
            </a:r>
            <a:endParaRPr lang="ru-RU" sz="4400" dirty="0">
              <a:solidFill>
                <a:srgbClr val="00B0F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861048"/>
            <a:ext cx="4644752" cy="25654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504" y="1826191"/>
            <a:ext cx="1886777" cy="31352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50" y="1826191"/>
            <a:ext cx="2108149" cy="3162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5336874"/>
      </p:ext>
    </p:extLst>
  </p:cSld>
  <p:clrMapOvr>
    <a:masterClrMapping/>
  </p:clrMapOvr>
  <p:transition spd="med">
    <p:blinds dir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3365" y="-99392"/>
            <a:ext cx="8892480" cy="2088232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9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МЕРОПРИЯТИЯ  </a:t>
            </a:r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в  рамках  Дня  инвалида  </a:t>
            </a:r>
            <a:b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585662"/>
            <a:ext cx="3597397" cy="508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83199"/>
      </p:ext>
    </p:extLst>
  </p:cSld>
  <p:clrMapOvr>
    <a:masterClrMapping/>
  </p:clrMapOvr>
  <p:transition spd="med">
    <p:blinds dir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07504" y="404664"/>
            <a:ext cx="8892480" cy="2088232"/>
          </a:xfrm>
        </p:spPr>
        <p:txBody>
          <a:bodyPr>
            <a:normAutofit/>
          </a:bodyPr>
          <a:lstStyle/>
          <a:p>
            <a:r>
              <a:rPr lang="ru-RU" sz="49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ЯРМАРКА</a:t>
            </a:r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 </a:t>
            </a:r>
            <a:r>
              <a:rPr lang="ru-RU" sz="49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СОЦИАЛЬНЫХ УСЛУГ</a:t>
            </a:r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endParaRPr lang="ru-RU" sz="3100" dirty="0">
              <a:solidFill>
                <a:srgbClr val="00B0F0"/>
              </a:solidFill>
            </a:endParaRPr>
          </a:p>
        </p:txBody>
      </p:sp>
      <p:pic>
        <p:nvPicPr>
          <p:cNvPr id="2050" name="Picture 2" descr="Z:\ОМО\3 ЩЕРБАНЬ В.В\ОТ ИЦЕНКО\Ярмарка социальных услуг\iwi6WsOHQn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20888"/>
            <a:ext cx="3707904" cy="2780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Z:\ОМО\3 ЩЕРБАНЬ В.В\ОТ ИЦЕНКО\Ярмарка социальных услуг\ZwXopFskod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068960"/>
            <a:ext cx="3866639" cy="3212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52515"/>
      </p:ext>
    </p:extLst>
  </p:cSld>
  <p:clrMapOvr>
    <a:masterClrMapping/>
  </p:clrMapOvr>
  <p:transition spd="med">
    <p:blinds dir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07504" y="-99392"/>
            <a:ext cx="8892480" cy="2088232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«</a:t>
            </a:r>
            <a:r>
              <a:rPr lang="ru-RU" sz="49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МЫ ВМЕСТЕ </a:t>
            </a:r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»</a:t>
            </a:r>
            <a:b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Праздничный концерт </a:t>
            </a:r>
            <a:b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endParaRPr lang="ru-RU" sz="31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784" y="2780928"/>
            <a:ext cx="2526582" cy="15025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4" t="26954" r="12761"/>
          <a:stretch/>
        </p:blipFill>
        <p:spPr>
          <a:xfrm rot="5400000">
            <a:off x="-30463" y="2343785"/>
            <a:ext cx="3804326" cy="2664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665" y="2780928"/>
            <a:ext cx="2310557" cy="15025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743907" y="4557632"/>
            <a:ext cx="4680521" cy="2088232"/>
          </a:xfrm>
          <a:prstGeom prst="rect">
            <a:avLst/>
          </a:prstGeom>
        </p:spPr>
        <p:txBody>
          <a:bodyPr vert="horz" anchor="ctr">
            <a:normAutofit fontScale="97500" lnSpcReduction="1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Приняли участие </a:t>
            </a:r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28 </a:t>
            </a:r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получателей услуг</a:t>
            </a:r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endParaRPr lang="ru-RU" sz="3100" dirty="0"/>
          </a:p>
        </p:txBody>
      </p:sp>
    </p:spTree>
    <p:extLst>
      <p:ext uri="{BB962C8B-B14F-4D97-AF65-F5344CB8AC3E}">
        <p14:creationId xmlns:p14="http://schemas.microsoft.com/office/powerpoint/2010/main" val="2051370268"/>
      </p:ext>
    </p:extLst>
  </p:cSld>
  <p:clrMapOvr>
    <a:masterClrMapping/>
  </p:clrMapOvr>
  <p:transition spd="med">
    <p:blinds dir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892480" cy="2088232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Интеллектуальное соревнование</a:t>
            </a:r>
            <a:b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 «</a:t>
            </a:r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СПОРТИВНОЕ АССОРТИ</a:t>
            </a:r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» в рамках V спартакиады среди представителей первичных ветеранских организаций </a:t>
            </a:r>
            <a:b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endParaRPr lang="ru-RU" sz="31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752" y="2060848"/>
            <a:ext cx="3384376" cy="22562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64904"/>
            <a:ext cx="4320480" cy="28803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752" y="4437112"/>
            <a:ext cx="3384376" cy="225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958695"/>
      </p:ext>
    </p:extLst>
  </p:cSld>
  <p:clrMapOvr>
    <a:masterClrMapping/>
  </p:clrMapOvr>
  <p:transition spd="med">
    <p:blinds dir="vert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92985" y="116632"/>
            <a:ext cx="8784976" cy="1368152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Участие получателей услуг в Краевом «</a:t>
            </a:r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ЧЕМПИОНАТЕ  ПО КОМПЬЮТЕРНОМУ МНОГОБОРЬЮ</a:t>
            </a:r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» </a:t>
            </a:r>
            <a:endParaRPr lang="ru-RU" sz="3200" dirty="0">
              <a:solidFill>
                <a:srgbClr val="00B0F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252327"/>
            <a:ext cx="3635896" cy="2592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700808"/>
            <a:ext cx="3635896" cy="24160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8" y="2448360"/>
            <a:ext cx="4188710" cy="2416035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45385" y="4725144"/>
            <a:ext cx="4542639" cy="1368152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B0F0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83568" y="4864395"/>
            <a:ext cx="4104456" cy="1368152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2 МЕСТО</a:t>
            </a:r>
            <a:endParaRPr lang="ru-RU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420"/>
      </p:ext>
    </p:extLst>
  </p:cSld>
  <p:clrMapOvr>
    <a:masterClrMapping/>
  </p:clrMapOvr>
  <p:transition spd="med">
    <p:blinds dir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1. Поздравление получателей услуг – мужчин с Днем защитника Отечества</a:t>
            </a:r>
            <a:b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Вручены открытки 75 получателям услуг  </a:t>
            </a:r>
            <a:b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66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2. </a:t>
            </a:r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Поздравление получателей услуг – женщин с Международным женским Днем 8 марта</a:t>
            </a:r>
            <a:b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Вручены открытки 200 получателям услуг </a:t>
            </a:r>
            <a:b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endParaRPr lang="ru-RU" sz="36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806842"/>
      </p:ext>
    </p:extLst>
  </p:cSld>
  <p:clrMapOvr>
    <a:masterClrMapping/>
  </p:clrMapOvr>
  <p:transition spd="med">
    <p:blinds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-171400"/>
            <a:ext cx="9144000" cy="1318205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rgbClr val="002060"/>
                </a:solidFill>
                <a:effectLst>
                  <a:glow rad="114300">
                    <a:schemeClr val="tx1">
                      <a:alpha val="9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РЕЙТИНГ  ВОСТРЕБОВАННОСТИ </a:t>
            </a:r>
            <a:br>
              <a:rPr lang="ru-RU" sz="3600" dirty="0">
                <a:solidFill>
                  <a:srgbClr val="002060"/>
                </a:solidFill>
                <a:effectLst>
                  <a:glow rad="114300">
                    <a:schemeClr val="tx1">
                      <a:alpha val="9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rgbClr val="002060"/>
                </a:solidFill>
                <a:effectLst>
                  <a:glow rad="114300">
                    <a:schemeClr val="tx1">
                      <a:alpha val="9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ВИДОВ  СОЦИАЛЬНЫХ  УСЛУГ</a:t>
            </a:r>
            <a:endParaRPr lang="ru-RU" sz="3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1268760"/>
            <a:ext cx="8928992" cy="5472608"/>
          </a:xfrm>
          <a:solidFill>
            <a:schemeClr val="tx1">
              <a:alpha val="76000"/>
            </a:schemeClr>
          </a:solidFill>
          <a:ln w="73025" cmpd="dbl">
            <a:solidFill>
              <a:srgbClr val="002060"/>
            </a:solidFill>
          </a:ln>
        </p:spPr>
        <p:txBody>
          <a:bodyPr>
            <a:normAutofit fontScale="85000" lnSpcReduction="10000"/>
          </a:bodyPr>
          <a:lstStyle/>
          <a:p>
            <a:pPr marL="137160" indent="0">
              <a:buNone/>
            </a:pPr>
            <a:r>
              <a:rPr lang="ru-RU" sz="2400" b="1" u="sng" dirty="0">
                <a:solidFill>
                  <a:srgbClr val="990000"/>
                </a:solidFill>
              </a:rPr>
              <a:t>1) Социально-бытовые услуги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900" b="1" i="1" dirty="0">
                <a:solidFill>
                  <a:srgbClr val="990000"/>
                </a:solidFill>
              </a:rPr>
              <a:t>покупка продуктов питания;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900" b="1" i="1" dirty="0">
                <a:solidFill>
                  <a:srgbClr val="990000"/>
                </a:solidFill>
              </a:rPr>
              <a:t>покупка промышленных товаров;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900" b="1" i="1" dirty="0">
                <a:solidFill>
                  <a:srgbClr val="990000"/>
                </a:solidFill>
              </a:rPr>
              <a:t>помощь в приготовлении пищи;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900" b="1" i="1" dirty="0">
                <a:solidFill>
                  <a:srgbClr val="990000"/>
                </a:solidFill>
              </a:rPr>
              <a:t>оплата ЖКХ;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900" b="1" i="1" dirty="0">
                <a:solidFill>
                  <a:srgbClr val="990000"/>
                </a:solidFill>
              </a:rPr>
              <a:t>помощь в приеме пищи</a:t>
            </a:r>
          </a:p>
          <a:p>
            <a:pPr marL="137160" indent="0">
              <a:buNone/>
            </a:pPr>
            <a:r>
              <a:rPr lang="ru-RU" sz="2400" b="1" u="sng" dirty="0">
                <a:solidFill>
                  <a:srgbClr val="990000"/>
                </a:solidFill>
              </a:rPr>
              <a:t>2) Социально-медицинские услуги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900" b="1" i="1" dirty="0">
                <a:solidFill>
                  <a:srgbClr val="990000"/>
                </a:solidFill>
              </a:rPr>
              <a:t>покупка лекарственных препаратов;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900" b="1" i="1" dirty="0">
                <a:solidFill>
                  <a:srgbClr val="990000"/>
                </a:solidFill>
              </a:rPr>
              <a:t>вызов врача на дом;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900" b="1" i="1" dirty="0">
                <a:solidFill>
                  <a:srgbClr val="990000"/>
                </a:solidFill>
              </a:rPr>
              <a:t>сопровождение в поликлинику; постановка инъекций, измерение артериального давления</a:t>
            </a:r>
          </a:p>
          <a:p>
            <a:pPr marL="137160" indent="0">
              <a:buNone/>
            </a:pPr>
            <a:r>
              <a:rPr lang="ru-RU" sz="2400" b="1" u="sng" dirty="0">
                <a:solidFill>
                  <a:srgbClr val="990000"/>
                </a:solidFill>
              </a:rPr>
              <a:t>3) Социально-правовые услуги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900" b="1" i="1" dirty="0">
                <a:solidFill>
                  <a:srgbClr val="990000"/>
                </a:solidFill>
              </a:rPr>
              <a:t>оказание помощи в оформлении и восстановлении утраченных документов;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900" b="1" i="1" dirty="0">
                <a:solidFill>
                  <a:srgbClr val="990000"/>
                </a:solidFill>
              </a:rPr>
              <a:t>оказание помощи в защите прав и законных интересов получателей услуг</a:t>
            </a:r>
          </a:p>
          <a:p>
            <a:pPr marL="137160" indent="0">
              <a:buNone/>
            </a:pPr>
            <a:r>
              <a:rPr lang="ru-RU" sz="2400" b="1" u="sng" dirty="0">
                <a:solidFill>
                  <a:srgbClr val="990000"/>
                </a:solidFill>
              </a:rPr>
              <a:t>4) Услуги по социальной реабилитации 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900" b="1" i="1" dirty="0">
                <a:solidFill>
                  <a:srgbClr val="990000"/>
                </a:solidFill>
              </a:rPr>
              <a:t>массаж;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900" b="1" i="1" dirty="0">
                <a:solidFill>
                  <a:srgbClr val="990000"/>
                </a:solidFill>
              </a:rPr>
              <a:t>лазеротерапия;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900" b="1" i="1" dirty="0">
                <a:solidFill>
                  <a:srgbClr val="990000"/>
                </a:solidFill>
              </a:rPr>
              <a:t>физиотерапия;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900" b="1" i="1" dirty="0">
                <a:solidFill>
                  <a:srgbClr val="990000"/>
                </a:solidFill>
              </a:rPr>
              <a:t>консультация психолога;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1900" b="1" i="1" dirty="0">
                <a:solidFill>
                  <a:srgbClr val="990000"/>
                </a:solidFill>
              </a:rPr>
              <a:t>обучение основам компьютерной грамотности в компьютерном классе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ü"/>
            </a:pPr>
            <a:endParaRPr lang="ru-RU" sz="1600" b="1" i="1" dirty="0">
              <a:solidFill>
                <a:schemeClr val="accent5">
                  <a:lumMod val="50000"/>
                </a:schemeClr>
              </a:solidFill>
            </a:endParaRPr>
          </a:p>
          <a:p>
            <a:pPr marL="137160" indent="0">
              <a:buNone/>
            </a:pPr>
            <a:endParaRPr lang="ru-RU" sz="16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137160" indent="0">
              <a:buNone/>
            </a:pPr>
            <a:endParaRPr lang="ru-RU" sz="18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137160" indent="0">
              <a:buNone/>
            </a:pPr>
            <a:endParaRPr lang="ru-RU" dirty="0"/>
          </a:p>
          <a:p>
            <a:pPr marL="651510" indent="-514350">
              <a:buAutoNum type="arabicPeriod"/>
            </a:pPr>
            <a:endParaRPr lang="ru-RU" dirty="0"/>
          </a:p>
          <a:p>
            <a:pPr marL="651510" indent="-51435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7994201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-180528" y="-35590"/>
            <a:ext cx="9324528" cy="6381328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ru-RU" sz="72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    </a:t>
            </a:r>
            <a:r>
              <a:rPr lang="ru-RU" sz="54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889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МБУ «Центр соцобслуживания </a:t>
            </a:r>
            <a:br>
              <a:rPr lang="ru-RU" sz="54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889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</a:br>
            <a:r>
              <a:rPr lang="ru-RU" sz="54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889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г. Зеленогорска»</a:t>
            </a:r>
            <a:r>
              <a:rPr lang="ru-RU" sz="60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889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 </a:t>
            </a:r>
            <a:r>
              <a:rPr lang="ru-RU" sz="60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889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 - организатор</a:t>
            </a:r>
            <a:r>
              <a:rPr lang="ru-RU" sz="60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508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/>
            </a:r>
            <a:br>
              <a:rPr lang="ru-RU" sz="60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508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</a:br>
            <a:r>
              <a:rPr lang="ru-RU" sz="48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Зонального </a:t>
            </a:r>
            <a:r>
              <a:rPr lang="ru-RU" sz="48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интеллектуального </a:t>
            </a:r>
            <a:r>
              <a:rPr lang="ru-RU" sz="48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/>
            </a:r>
            <a:br>
              <a:rPr lang="ru-RU" sz="48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</a:br>
            <a:r>
              <a:rPr lang="ru-RU" sz="48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турнира </a:t>
            </a:r>
            <a:r>
              <a:rPr lang="ru-RU" sz="48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/>
            </a:r>
            <a:br>
              <a:rPr lang="ru-RU" sz="48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</a:br>
            <a:r>
              <a:rPr lang="ru-RU" sz="6000" i="1" dirty="0">
                <a:ln w="18000" cap="rnd">
                  <a:solidFill>
                    <a:schemeClr val="bg1"/>
                  </a:solidFill>
                  <a:prstDash val="solid"/>
                  <a:round/>
                </a:ln>
                <a:solidFill>
                  <a:srgbClr val="006600"/>
                </a:solidFill>
                <a:effectLst>
                  <a:glow rad="88900">
                    <a:schemeClr val="tx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stral" panose="03090702030407020403" pitchFamily="66" charset="0"/>
                <a:cs typeface="Times New Roman" pitchFamily="18" charset="0"/>
              </a:rPr>
              <a:t>МОИ  ГОДА – МОЁ БОГАТСТВО</a:t>
            </a:r>
            <a:endParaRPr lang="ru-RU" sz="6000" i="1" dirty="0">
              <a:ln w="18000" cap="rnd">
                <a:solidFill>
                  <a:schemeClr val="bg1"/>
                </a:solidFill>
                <a:prstDash val="solid"/>
                <a:round/>
              </a:ln>
              <a:solidFill>
                <a:srgbClr val="006600"/>
              </a:solidFill>
              <a:effectLst>
                <a:glow rad="88900">
                  <a:schemeClr val="tx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016354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7859216" cy="4997152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endParaRPr lang="ru-RU" sz="2000" b="1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ru-RU" sz="2000" b="1" dirty="0">
              <a:solidFill>
                <a:schemeClr val="bg1"/>
              </a:solidFill>
            </a:endParaRPr>
          </a:p>
          <a:p>
            <a:pPr marL="137160" indent="0">
              <a:buNone/>
            </a:pPr>
            <a:endParaRPr lang="ru-RU" sz="2000" b="1" dirty="0">
              <a:solidFill>
                <a:schemeClr val="bg1"/>
              </a:solidFill>
            </a:endParaRPr>
          </a:p>
          <a:p>
            <a:pPr marL="137160" indent="0">
              <a:buNone/>
            </a:pPr>
            <a:endParaRPr lang="ru-RU" sz="2000" b="1" dirty="0">
              <a:solidFill>
                <a:schemeClr val="bg1"/>
              </a:solidFill>
            </a:endParaRPr>
          </a:p>
          <a:p>
            <a:pPr marL="137160" indent="0">
              <a:buNone/>
            </a:pPr>
            <a:endParaRPr lang="ru-RU" sz="20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7644645"/>
              </p:ext>
            </p:extLst>
          </p:nvPr>
        </p:nvGraphicFramePr>
        <p:xfrm>
          <a:off x="107504" y="260648"/>
          <a:ext cx="8928992" cy="6264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289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62646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>
                          <a:solidFill>
                            <a:schemeClr val="accent4"/>
                          </a:solidFill>
                          <a:effectLst/>
                          <a:latin typeface="Lobster" pitchFamily="2" charset="0"/>
                        </a:rPr>
                        <a:t>В турнире, посвященном Дню пожилого человека, приняли участие </a:t>
                      </a:r>
                      <a:r>
                        <a:rPr lang="ru-RU" sz="2800" u="sng" dirty="0">
                          <a:solidFill>
                            <a:schemeClr val="accent4"/>
                          </a:solidFill>
                          <a:effectLst/>
                          <a:latin typeface="Lobster" pitchFamily="2" charset="0"/>
                        </a:rPr>
                        <a:t>8 команд</a:t>
                      </a:r>
                      <a:r>
                        <a:rPr lang="ru-RU" sz="2800" dirty="0">
                          <a:solidFill>
                            <a:schemeClr val="accent4"/>
                          </a:solidFill>
                          <a:effectLst/>
                          <a:latin typeface="Lobster" pitchFamily="2" charset="0"/>
                        </a:rPr>
                        <a:t>, состоящих из получателей услуг районных и муниципальных Центров социального обслуживания населения Красноярского края: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u="sng" dirty="0" err="1">
                          <a:solidFill>
                            <a:srgbClr val="0000FF"/>
                          </a:solidFill>
                          <a:effectLst/>
                          <a:latin typeface="Lobster" pitchFamily="2" charset="0"/>
                        </a:rPr>
                        <a:t>Уярский</a:t>
                      </a:r>
                      <a:r>
                        <a:rPr lang="ru-RU" sz="3200" u="sng" dirty="0">
                          <a:solidFill>
                            <a:srgbClr val="0000FF"/>
                          </a:solidFill>
                          <a:effectLst/>
                          <a:latin typeface="Lobster" pitchFamily="2" charset="0"/>
                        </a:rPr>
                        <a:t> район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3200" u="sng" dirty="0">
                          <a:solidFill>
                            <a:srgbClr val="0000FF"/>
                          </a:solidFill>
                          <a:effectLst/>
                          <a:latin typeface="Lobster" pitchFamily="2" charset="0"/>
                        </a:rPr>
                        <a:t>Партизанский район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3200" u="sng" dirty="0">
                          <a:solidFill>
                            <a:srgbClr val="0000FF"/>
                          </a:solidFill>
                          <a:effectLst/>
                          <a:latin typeface="Lobster" pitchFamily="2" charset="0"/>
                        </a:rPr>
                        <a:t>Дзержинский район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3200" u="sng" dirty="0">
                          <a:solidFill>
                            <a:srgbClr val="0000FF"/>
                          </a:solidFill>
                          <a:effectLst/>
                          <a:latin typeface="Lobster" pitchFamily="2" charset="0"/>
                        </a:rPr>
                        <a:t>Саянский район- 2 место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3200" u="sng" dirty="0">
                          <a:solidFill>
                            <a:srgbClr val="0000FF"/>
                          </a:solidFill>
                          <a:effectLst/>
                          <a:latin typeface="Lobster" pitchFamily="2" charset="0"/>
                        </a:rPr>
                        <a:t>Рыбинский район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3200" u="sng" dirty="0">
                          <a:solidFill>
                            <a:srgbClr val="0000FF"/>
                          </a:solidFill>
                          <a:effectLst/>
                          <a:latin typeface="Lobster" pitchFamily="2" charset="0"/>
                        </a:rPr>
                        <a:t>г. Зеленогорск (2 команды)- 3 место</a:t>
                      </a:r>
                      <a:r>
                        <a:rPr lang="ru-RU" sz="3200" u="sng" dirty="0">
                          <a:ln w="18000">
                            <a:solidFill>
                              <a:schemeClr val="bg1"/>
                            </a:solidFill>
                            <a:prstDash val="solid"/>
                            <a:miter lim="800000"/>
                          </a:ln>
                          <a:solidFill>
                            <a:srgbClr val="0000FF"/>
                          </a:solidFill>
                          <a:effectLst>
                            <a:outerShdw blurRad="25500" dist="23000" dir="7020000" algn="tl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Lobster" pitchFamily="2" charset="0"/>
                          <a:cs typeface="Times New Roman" pitchFamily="18" charset="0"/>
                        </a:rPr>
                        <a:t/>
                      </a:r>
                      <a:br>
                        <a:rPr lang="ru-RU" sz="3200" u="sng" dirty="0">
                          <a:ln w="18000">
                            <a:solidFill>
                              <a:schemeClr val="bg1"/>
                            </a:solidFill>
                            <a:prstDash val="solid"/>
                            <a:miter lim="800000"/>
                          </a:ln>
                          <a:solidFill>
                            <a:srgbClr val="0000FF"/>
                          </a:solidFill>
                          <a:effectLst>
                            <a:outerShdw blurRad="25500" dist="23000" dir="7020000" algn="tl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Lobster" pitchFamily="2" charset="0"/>
                          <a:cs typeface="Times New Roman" pitchFamily="18" charset="0"/>
                        </a:rPr>
                      </a:br>
                      <a:r>
                        <a:rPr lang="ru-RU" sz="3200" u="sng" dirty="0">
                          <a:solidFill>
                            <a:srgbClr val="0000FF"/>
                          </a:solidFill>
                          <a:effectLst/>
                          <a:latin typeface="Lobster" pitchFamily="2" charset="0"/>
                        </a:rPr>
                        <a:t>г. Сосновоборск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3200" u="sng" dirty="0">
                          <a:solidFill>
                            <a:srgbClr val="0000FF"/>
                          </a:solidFill>
                          <a:effectLst/>
                          <a:latin typeface="Lobster" pitchFamily="2" charset="0"/>
                        </a:rPr>
                        <a:t>г. Бородино – 1 место </a:t>
                      </a:r>
                    </a:p>
                  </a:txBody>
                  <a:tcPr>
                    <a:solidFill>
                      <a:schemeClr val="tx1">
                        <a:alpha val="83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4157524"/>
      </p:ext>
    </p:extLst>
  </p:cSld>
  <p:clrMapOvr>
    <a:masterClrMapping/>
  </p:clrMapOvr>
  <p:transition spd="med">
    <p:blinds dir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МОИ  ГОДА – МОЁ БОГАТСТВО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2"/>
          <a:stretch/>
        </p:blipFill>
        <p:spPr>
          <a:xfrm>
            <a:off x="2519176" y="1107403"/>
            <a:ext cx="4292462" cy="26644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4086588"/>
            <a:ext cx="3790332" cy="25268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402" y="4086588"/>
            <a:ext cx="3854968" cy="25616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99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141966"/>
      </p:ext>
    </p:extLst>
  </p:cSld>
  <p:clrMapOvr>
    <a:masterClrMapping/>
  </p:clrMapOvr>
  <p:transition spd="med">
    <p:blinds dir="vert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640960" cy="6211357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ru-RU" sz="55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АКЦИИ,</a:t>
            </a:r>
            <a:br>
              <a:rPr lang="ru-RU" sz="55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55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 </a:t>
            </a:r>
            <a:r>
              <a:rPr lang="ru-RU" sz="5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организованные </a:t>
            </a:r>
            <a:br>
              <a:rPr lang="ru-RU" sz="5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5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МБУ «Центр соцобслуживания </a:t>
            </a:r>
            <a:br>
              <a:rPr lang="ru-RU" sz="5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5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г. Зеленогорска»</a:t>
            </a:r>
            <a:br>
              <a:rPr lang="ru-RU" sz="5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5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для  получателей  социальных услуг  учреждения</a:t>
            </a:r>
            <a:br>
              <a:rPr lang="ru-RU" sz="5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endParaRPr lang="ru-RU" sz="5000" i="1" dirty="0">
              <a:ln w="24500" cmpd="dbl">
                <a:solidFill>
                  <a:srgbClr val="002060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tx1"/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Lobster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657939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586175" y="548680"/>
            <a:ext cx="5349280" cy="1800200"/>
          </a:xfrm>
        </p:spPr>
        <p:txBody>
          <a:bodyPr>
            <a:normAutofit fontScale="90000"/>
          </a:bodyPr>
          <a:lstStyle/>
          <a:p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Акция </a:t>
            </a:r>
            <a:b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«НОВОГОДНИЙ ЭКСПРЕСС»   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7"/>
          <a:stretch/>
        </p:blipFill>
        <p:spPr>
          <a:xfrm>
            <a:off x="391285" y="4125119"/>
            <a:ext cx="3366733" cy="25272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84" y="1701021"/>
            <a:ext cx="3366733" cy="22177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819" y="2924944"/>
            <a:ext cx="4499992" cy="299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30470"/>
      </p:ext>
    </p:extLst>
  </p:cSld>
  <p:clrMapOvr>
    <a:masterClrMapping/>
  </p:clrMapOvr>
  <p:transition spd="med">
    <p:blinds dir="vert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980728"/>
            <a:ext cx="5989353" cy="1354162"/>
          </a:xfrm>
        </p:spPr>
        <p:txBody>
          <a:bodyPr>
            <a:noAutofit/>
          </a:bodyPr>
          <a:lstStyle/>
          <a:p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Акция </a:t>
            </a:r>
            <a:b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«</a:t>
            </a:r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МЯГКОЕ </a:t>
            </a:r>
            <a:b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НАСТРОЕНИЕ</a:t>
            </a: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»</a:t>
            </a:r>
            <a:endParaRPr lang="ru-RU" sz="4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03" y="2276872"/>
            <a:ext cx="4032448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645024"/>
            <a:ext cx="4020313" cy="30152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3854937"/>
      </p:ext>
    </p:extLst>
  </p:cSld>
  <p:clrMapOvr>
    <a:masterClrMapping/>
  </p:clrMapOvr>
  <p:transition spd="med">
    <p:blinds dir="vert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07288" cy="1354162"/>
          </a:xfrm>
        </p:spPr>
        <p:txBody>
          <a:bodyPr>
            <a:noAutofit/>
          </a:bodyPr>
          <a:lstStyle/>
          <a:p>
            <a: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Благотворительная  акция </a:t>
            </a:r>
            <a:b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«ПРОТЯНИ РУКУ ПОМОЩИ» </a:t>
            </a:r>
            <a: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собрано:</a:t>
            </a:r>
            <a:b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200</a:t>
            </a:r>
            <a: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 кг крупы</a:t>
            </a:r>
            <a:b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45</a:t>
            </a:r>
            <a: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 кг макаронных изделий</a:t>
            </a:r>
            <a:b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71 б. </a:t>
            </a:r>
            <a: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консервов</a:t>
            </a:r>
            <a:b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более </a:t>
            </a:r>
            <a: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10</a:t>
            </a:r>
            <a: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 пачек чая и предметы первой необходимости</a:t>
            </a:r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425480"/>
            <a:ext cx="3204779" cy="2131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1524896"/>
      </p:ext>
    </p:extLst>
  </p:cSld>
  <p:clrMapOvr>
    <a:masterClrMapping/>
  </p:clrMapOvr>
  <p:transition spd="med">
    <p:blinds dir="vert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507288" cy="1354162"/>
          </a:xfrm>
        </p:spPr>
        <p:txBody>
          <a:bodyPr>
            <a:noAutofit/>
          </a:bodyPr>
          <a:lstStyle/>
          <a:p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Выставка  творческих  работ </a:t>
            </a:r>
            <a:b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в рамках  благотворительной</a:t>
            </a:r>
            <a:b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акции </a:t>
            </a:r>
            <a:b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«ДАРИ ДОБРО»</a:t>
            </a:r>
            <a:endParaRPr lang="ru-RU" sz="4400" dirty="0">
              <a:solidFill>
                <a:srgbClr val="00B0F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920353"/>
            <a:ext cx="2877943" cy="36070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8" b="5386"/>
          <a:stretch/>
        </p:blipFill>
        <p:spPr>
          <a:xfrm>
            <a:off x="5436096" y="4581675"/>
            <a:ext cx="2880320" cy="19518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" t="6570"/>
          <a:stretch/>
        </p:blipFill>
        <p:spPr>
          <a:xfrm>
            <a:off x="4499992" y="2380180"/>
            <a:ext cx="2824005" cy="20633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1661780"/>
      </p:ext>
    </p:extLst>
  </p:cSld>
  <p:clrMapOvr>
    <a:masterClrMapping/>
  </p:clrMapOvr>
  <p:transition spd="med">
    <p:blinds dir="vert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8507288" cy="1656184"/>
          </a:xfrm>
        </p:spPr>
        <p:txBody>
          <a:bodyPr>
            <a:noAutofit/>
          </a:bodyPr>
          <a:lstStyle/>
          <a:p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Акция </a:t>
            </a:r>
            <a:b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«ГЕОРГИЕВСКАЯ ЛЕНТОЧКА»  </a:t>
            </a: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поздравление получателей услуг </a:t>
            </a:r>
            <a:b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с Днем Победы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852936"/>
            <a:ext cx="6192688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18356" y="5085184"/>
            <a:ext cx="8507288" cy="165618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ru-RU" sz="4000" dirty="0">
              <a:ln w="22225">
                <a:solidFill>
                  <a:schemeClr val="bg1"/>
                </a:solidFill>
                <a:prstDash val="solid"/>
                <a:miter lim="800000"/>
              </a:ln>
              <a:solidFill>
                <a:srgbClr val="003399"/>
              </a:solidFill>
              <a:effectLst>
                <a:glow rad="63500">
                  <a:schemeClr val="tx1"/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Lobster" panose="02000506000000020003" pitchFamily="2" charset="0"/>
              <a:cs typeface="Times New Roman" pitchFamily="18" charset="0"/>
            </a:endParaRPr>
          </a:p>
          <a:p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поздравлено  </a:t>
            </a: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138</a:t>
            </a: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  получателей услуг </a:t>
            </a:r>
            <a:b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endParaRPr lang="ru-R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342352"/>
      </p:ext>
    </p:extLst>
  </p:cSld>
  <p:clrMapOvr>
    <a:masterClrMapping/>
  </p:clrMapOvr>
  <p:transition spd="med">
    <p:blinds dir="vert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507288" cy="1354162"/>
          </a:xfrm>
        </p:spPr>
        <p:txBody>
          <a:bodyPr>
            <a:noAutofit/>
          </a:bodyPr>
          <a:lstStyle/>
          <a:p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Краевая акция  по сбору гуманитарной помощи </a:t>
            </a:r>
            <a:b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погорельцам г. Канска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492896"/>
            <a:ext cx="3648405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492896"/>
            <a:ext cx="3648406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23528" y="5229200"/>
            <a:ext cx="8507288" cy="165618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Собраны и переданы в дар: </a:t>
            </a:r>
            <a:r>
              <a:rPr lang="ru-RU" sz="3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сезонная одежда и обувь, канцтовары, а также продукты: консервация, крупы, макаронные изделия 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1893130063"/>
      </p:ext>
    </p:extLst>
  </p:cSld>
  <p:clrMapOvr>
    <a:masterClrMapping/>
  </p:clrMapOvr>
  <p:transition spd="med">
    <p:blinds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296144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solidFill>
                  <a:srgbClr val="C00000"/>
                </a:solidFill>
                <a:effectLst>
                  <a:glow rad="114300">
                    <a:schemeClr val="tx1">
                      <a:alpha val="9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КОЛИЧЕСТВО ПОЛУЧАТЕЛЕЙ УСЛУГ ПО ИТОГАМ 2017 ГОДА СОСТАВИЛО  </a:t>
            </a:r>
            <a:r>
              <a:rPr lang="ru-RU" sz="4000" u="sng" dirty="0">
                <a:solidFill>
                  <a:srgbClr val="C00000"/>
                </a:solidFill>
                <a:effectLst>
                  <a:glow rad="114300">
                    <a:schemeClr val="tx1">
                      <a:alpha val="9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2121</a:t>
            </a:r>
            <a:r>
              <a:rPr lang="ru-RU" sz="4000" dirty="0">
                <a:solidFill>
                  <a:srgbClr val="C00000"/>
                </a:solidFill>
                <a:effectLst>
                  <a:glow rad="114300">
                    <a:schemeClr val="tx1">
                      <a:alpha val="9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ч. / </a:t>
            </a:r>
            <a:r>
              <a:rPr lang="ru-RU" sz="4000" u="sng" dirty="0">
                <a:solidFill>
                  <a:srgbClr val="FF0000"/>
                </a:solidFill>
                <a:effectLst>
                  <a:glow rad="114300">
                    <a:schemeClr val="tx1">
                      <a:alpha val="9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2121</a:t>
            </a:r>
            <a:r>
              <a:rPr lang="ru-RU" sz="4000" u="sng" dirty="0">
                <a:solidFill>
                  <a:srgbClr val="002060"/>
                </a:solidFill>
                <a:effectLst>
                  <a:glow rad="114300">
                    <a:schemeClr val="tx1">
                      <a:alpha val="9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u="sng" dirty="0">
                <a:solidFill>
                  <a:srgbClr val="002060"/>
                </a:solidFill>
                <a:effectLst>
                  <a:glow rad="114300">
                    <a:schemeClr val="tx1">
                      <a:alpha val="9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(за 2016 г.)</a:t>
            </a:r>
            <a:r>
              <a:rPr lang="ru-RU" sz="2400" dirty="0">
                <a:solidFill>
                  <a:srgbClr val="002060"/>
                </a:solidFill>
                <a:effectLst>
                  <a:glow rad="114300">
                    <a:schemeClr val="tx1">
                      <a:alpha val="9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8655728"/>
              </p:ext>
            </p:extLst>
          </p:nvPr>
        </p:nvGraphicFramePr>
        <p:xfrm>
          <a:off x="0" y="1571612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9137531"/>
              </p:ext>
            </p:extLst>
          </p:nvPr>
        </p:nvGraphicFramePr>
        <p:xfrm>
          <a:off x="251520" y="1844824"/>
          <a:ext cx="8640960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84057184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1836712" y="0"/>
            <a:ext cx="12817424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000" b="1" spc="100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glow rad="25400">
                    <a:srgbClr val="00FFFF"/>
                  </a:glow>
                  <a:outerShdw blurRad="25000" dist="20000" dir="16020000" algn="tl">
                    <a:schemeClr val="accent6">
                      <a:lumMod val="20000"/>
                      <a:lumOff val="80000"/>
                      <a:alpha val="60000"/>
                    </a:schemeClr>
                  </a:outerShdw>
                </a:effectLst>
                <a:latin typeface="Monotype Corsiva" panose="03010101010201010101" pitchFamily="66" charset="0"/>
              </a:rPr>
              <a:t>Участие во Всероссийской </a:t>
            </a:r>
          </a:p>
          <a:p>
            <a:pPr algn="ctr"/>
            <a:r>
              <a:rPr lang="ru-RU" sz="5000" b="1" spc="100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glow rad="25400">
                    <a:srgbClr val="00FFFF"/>
                  </a:glow>
                  <a:outerShdw blurRad="25000" dist="20000" dir="16020000" algn="tl">
                    <a:schemeClr val="accent6">
                      <a:lumMod val="20000"/>
                      <a:lumOff val="80000"/>
                      <a:alpha val="60000"/>
                    </a:schemeClr>
                  </a:outerShdw>
                </a:effectLst>
                <a:latin typeface="Monotype Corsiva" panose="03010101010201010101" pitchFamily="66" charset="0"/>
              </a:rPr>
              <a:t>акции </a:t>
            </a:r>
            <a:r>
              <a:rPr lang="ru-RU" sz="5000" b="1" spc="100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glow rad="63500">
                    <a:schemeClr val="tx1"/>
                  </a:glow>
                  <a:outerShdw blurRad="25000" dist="20000" dir="16020000" algn="tl">
                    <a:schemeClr val="accent6">
                      <a:lumMod val="20000"/>
                      <a:lumOff val="80000"/>
                      <a:alpha val="60000"/>
                    </a:schemeClr>
                  </a:outerShdw>
                </a:effectLst>
                <a:latin typeface="Monotype Corsiva" panose="03010101010201010101" pitchFamily="66" charset="0"/>
              </a:rPr>
              <a:t>«Помоги пойти учиться»</a:t>
            </a:r>
            <a:endParaRPr lang="ru-RU" sz="5000" b="1" cap="none" spc="100" dirty="0">
              <a:ln w="28575">
                <a:solidFill>
                  <a:schemeClr val="bg1"/>
                </a:solidFill>
                <a:prstDash val="solid"/>
              </a:ln>
              <a:solidFill>
                <a:srgbClr val="FF6600"/>
              </a:solidFill>
              <a:effectLst>
                <a:glow rad="63500">
                  <a:schemeClr val="tx1"/>
                </a:glow>
                <a:outerShdw blurRad="25000" dist="20000" dir="16020000" algn="tl">
                  <a:schemeClr val="accent6">
                    <a:lumMod val="20000"/>
                    <a:lumOff val="80000"/>
                    <a:alpha val="6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80528" y="4437112"/>
            <a:ext cx="950505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 </a:t>
            </a:r>
            <a: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190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Оказана помощь в подготовке детей к школе </a:t>
            </a:r>
          </a:p>
          <a:p>
            <a:pPr algn="ctr"/>
            <a:r>
              <a:rPr lang="ru-RU" sz="4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190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65</a:t>
            </a:r>
            <a:r>
              <a:rPr lang="ru-RU" sz="4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190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 многодетным и неполным семьям</a:t>
            </a:r>
          </a:p>
          <a:p>
            <a:pPr algn="ctr"/>
            <a:r>
              <a:rPr lang="ru-RU" sz="3200" b="1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190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Поддержку получили </a:t>
            </a:r>
          </a:p>
          <a:p>
            <a:pPr algn="ctr"/>
            <a:r>
              <a:rPr lang="ru-RU" sz="4400" b="1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190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98</a:t>
            </a:r>
            <a:r>
              <a:rPr lang="ru-RU" sz="4400" b="1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190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 </a:t>
            </a:r>
            <a:r>
              <a:rPr lang="ru-RU" sz="4200" b="1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190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несовершеннолетних детей</a:t>
            </a:r>
            <a:endParaRPr lang="ru-RU" sz="42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62"/>
          <a:stretch/>
        </p:blipFill>
        <p:spPr>
          <a:xfrm>
            <a:off x="615203" y="1753888"/>
            <a:ext cx="3380733" cy="26642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753888"/>
            <a:ext cx="3480385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385461"/>
      </p:ext>
    </p:extLst>
  </p:cSld>
  <p:clrMapOvr>
    <a:masterClrMapping/>
  </p:clrMapOvr>
  <p:transition spd="med">
    <p:blinds dir="vert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507288" cy="1656184"/>
          </a:xfrm>
        </p:spPr>
        <p:txBody>
          <a:bodyPr>
            <a:noAutofit/>
          </a:bodyPr>
          <a:lstStyle/>
          <a:p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Акция </a:t>
            </a:r>
            <a:b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«</a:t>
            </a:r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ПОДЕЛИСЬ УРОЖАЕМ</a:t>
            </a: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»</a:t>
            </a:r>
            <a:b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Собрано и передано в дар нуждающимся более </a:t>
            </a:r>
            <a:b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196 кг. </a:t>
            </a:r>
            <a:b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овощей и корнеплодов</a:t>
            </a:r>
            <a:b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 </a:t>
            </a:r>
            <a:endParaRPr lang="ru-RU" sz="2800" dirty="0"/>
          </a:p>
        </p:txBody>
      </p:sp>
      <p:pic>
        <p:nvPicPr>
          <p:cNvPr id="3" name="Рисунок 2" descr="C:\Users\User\Desktop\урожай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1" r="636" b="4183"/>
          <a:stretch/>
        </p:blipFill>
        <p:spPr bwMode="auto">
          <a:xfrm>
            <a:off x="3059832" y="3861048"/>
            <a:ext cx="3456384" cy="2736304"/>
          </a:xfrm>
          <a:prstGeom prst="rect">
            <a:avLst/>
          </a:prstGeom>
          <a:noFill/>
          <a:ln w="508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81549103"/>
      </p:ext>
    </p:extLst>
  </p:cSld>
  <p:clrMapOvr>
    <a:masterClrMapping/>
  </p:clrMapOvr>
  <p:transition spd="med">
    <p:blinds dir="vert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18" y="-99392"/>
            <a:ext cx="9145016" cy="1656184"/>
          </a:xfrm>
        </p:spPr>
        <p:txBody>
          <a:bodyPr>
            <a:noAutofit/>
          </a:bodyPr>
          <a:lstStyle/>
          <a:p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Акция    «</a:t>
            </a:r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ТЕПЛО ДУШИ</a:t>
            </a:r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» 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56299"/>
            <a:ext cx="3816424" cy="25442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382863"/>
            <a:ext cx="4032448" cy="26177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79512" y="4473116"/>
            <a:ext cx="5904656" cy="2124235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90163" y="4491924"/>
            <a:ext cx="8640960" cy="165618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В раках акции  сотрудниками Центра, учащимися и учителями школ города были собраны и переданы овощи, крупы и предметы первой необходимости  </a:t>
            </a:r>
          </a:p>
          <a:p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278</a:t>
            </a:r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 нуждающимся гражданам</a:t>
            </a:r>
            <a:endParaRPr lang="ru-RU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646841"/>
      </p:ext>
    </p:extLst>
  </p:cSld>
  <p:clrMapOvr>
    <a:masterClrMapping/>
  </p:clrMapOvr>
  <p:transition spd="med">
    <p:blinds dir="vert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52968"/>
            <a:ext cx="8507288" cy="1656184"/>
          </a:xfrm>
        </p:spPr>
        <p:txBody>
          <a:bodyPr>
            <a:noAutofit/>
          </a:bodyPr>
          <a:lstStyle/>
          <a:p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Акция </a:t>
            </a:r>
            <a:b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«</a:t>
            </a:r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СПАСИБО  ВАМ,  МАМЫ, ЗА  ТО, </a:t>
            </a:r>
            <a:b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ЧТО МЫ ЕСТЬ</a:t>
            </a:r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»  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01" y="4293096"/>
            <a:ext cx="3941353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964164"/>
            <a:ext cx="4099410" cy="2832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26" y="1988840"/>
            <a:ext cx="3923928" cy="2206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219154" y="5085184"/>
            <a:ext cx="5093134" cy="165618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Праздничный концерт и поздравление получателей услуг </a:t>
            </a:r>
            <a:br>
              <a:rPr lang="ru-RU" sz="3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endParaRPr lang="ru-RU" sz="3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239010"/>
      </p:ext>
    </p:extLst>
  </p:cSld>
  <p:clrMapOvr>
    <a:masterClrMapping/>
  </p:clrMapOvr>
  <p:transition spd="med">
    <p:blinds dir="vert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640960" cy="6211357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ru-RU" sz="55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МЕРОПРИЯТИЯ, </a:t>
            </a:r>
            <a:r>
              <a:rPr lang="ru-RU" sz="5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5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5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организованные </a:t>
            </a:r>
            <a:r>
              <a:rPr lang="ru-RU" sz="5000" dirty="0" smtClean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для  </a:t>
            </a:r>
            <a:r>
              <a:rPr lang="ru-RU" sz="5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сотрудников  учреждения  </a:t>
            </a:r>
            <a:br>
              <a:rPr lang="ru-RU" sz="5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5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и направленные  на </a:t>
            </a:r>
            <a:r>
              <a:rPr lang="ru-RU" sz="5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 </a:t>
            </a:r>
            <a:br>
              <a:rPr lang="ru-RU" sz="5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5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формирование  корпоративной культуры</a:t>
            </a:r>
            <a:endParaRPr lang="ru-RU" sz="5000" i="1" dirty="0">
              <a:ln w="24500" cmpd="dbl">
                <a:solidFill>
                  <a:srgbClr val="002060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tx1"/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Lobster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499033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ВЫСТАВКА</a:t>
            </a:r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«Осенний мир» 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361723"/>
            <a:ext cx="3744416" cy="24962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602355"/>
            <a:ext cx="1728192" cy="2592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585453"/>
            <a:ext cx="1745821" cy="25922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556" y="1585453"/>
            <a:ext cx="168045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23841"/>
      </p:ext>
    </p:extLst>
  </p:cSld>
  <p:clrMapOvr>
    <a:masterClrMapping/>
  </p:clrMapOvr>
  <p:transition spd="med">
    <p:blinds dir="vert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67544" y="116632"/>
            <a:ext cx="8568952" cy="6984776"/>
          </a:xfrm>
          <a:prstGeom prst="rect">
            <a:avLst/>
          </a:prstGeom>
        </p:spPr>
        <p:txBody>
          <a:bodyPr vert="horz" anchor="ctr">
            <a:normAutofit fontScale="550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8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1. Бронзовые призеры</a:t>
            </a:r>
          </a:p>
          <a:p>
            <a:r>
              <a:rPr lang="ru-RU" sz="8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СПАРТАКИАДЫ</a:t>
            </a:r>
            <a:r>
              <a:rPr lang="ru-RU" sz="8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  </a:t>
            </a:r>
          </a:p>
          <a:p>
            <a:r>
              <a:rPr lang="ru-RU" sz="8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среди  коллективов трудящихся </a:t>
            </a:r>
          </a:p>
          <a:p>
            <a:r>
              <a:rPr lang="ru-RU" sz="8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г. Зеленогорска</a:t>
            </a:r>
          </a:p>
          <a:p>
            <a:r>
              <a:rPr lang="ru-RU" sz="51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Приняли участие  </a:t>
            </a:r>
            <a:r>
              <a:rPr lang="ru-RU" sz="51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6 </a:t>
            </a:r>
            <a:r>
              <a:rPr lang="ru-RU" sz="5100" dirty="0" smtClean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7сотрудников в </a:t>
            </a:r>
            <a:r>
              <a:rPr lang="ru-RU" sz="51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соревнованиях:</a:t>
            </a:r>
          </a:p>
          <a:p>
            <a:r>
              <a:rPr lang="ru-RU" sz="51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Полевая стрельба</a:t>
            </a:r>
            <a:r>
              <a:rPr lang="ru-RU" sz="51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- 6 место</a:t>
            </a:r>
          </a:p>
          <a:p>
            <a:r>
              <a:rPr lang="ru-RU" sz="51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Шахматы –</a:t>
            </a:r>
            <a:r>
              <a:rPr lang="ru-RU" sz="51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 4 место</a:t>
            </a:r>
          </a:p>
          <a:p>
            <a:r>
              <a:rPr lang="ru-RU" sz="51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Лыжные гонки – </a:t>
            </a:r>
            <a:r>
              <a:rPr lang="ru-RU" sz="51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4 и 5 место</a:t>
            </a:r>
          </a:p>
          <a:p>
            <a:r>
              <a:rPr lang="ru-RU" sz="51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Настольный  теннис – </a:t>
            </a:r>
            <a:r>
              <a:rPr lang="ru-RU" sz="51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5 и 7 места</a:t>
            </a:r>
          </a:p>
          <a:p>
            <a:r>
              <a:rPr lang="ru-RU" sz="51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Многоборье ГТО – </a:t>
            </a:r>
            <a:r>
              <a:rPr lang="ru-RU" sz="51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4 место</a:t>
            </a:r>
          </a:p>
          <a:p>
            <a:r>
              <a:rPr lang="ru-RU" sz="51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Легкая атлетика – </a:t>
            </a:r>
            <a:r>
              <a:rPr lang="ru-RU" sz="51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3 место</a:t>
            </a:r>
          </a:p>
          <a:p>
            <a:r>
              <a:rPr lang="ru-RU" sz="51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Плавание –</a:t>
            </a:r>
            <a:r>
              <a:rPr lang="ru-RU" sz="51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 3 место</a:t>
            </a:r>
          </a:p>
          <a:p>
            <a:endParaRPr lang="ru-RU" sz="5100" dirty="0">
              <a:ln w="22225">
                <a:solidFill>
                  <a:schemeClr val="bg1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63500">
                  <a:schemeClr val="tx1"/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Lobster" panose="02000506000000020003" pitchFamily="2" charset="0"/>
              <a:cs typeface="Times New Roman" pitchFamily="18" charset="0"/>
            </a:endParaRPr>
          </a:p>
          <a:p>
            <a:r>
              <a:rPr lang="ru-RU" sz="8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2. ЛЕТНЕЕ  МНОГОБОРЬЕ   СДАЧА  </a:t>
            </a:r>
          </a:p>
          <a:p>
            <a:r>
              <a:rPr lang="ru-RU" sz="8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НОРМ ГТО</a:t>
            </a:r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 </a:t>
            </a:r>
            <a:r>
              <a:rPr lang="ru-RU" sz="8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– 4 место  </a:t>
            </a:r>
            <a:endParaRPr lang="ru-RU" sz="8000" dirty="0">
              <a:solidFill>
                <a:srgbClr val="C00000"/>
              </a:solidFill>
            </a:endParaRPr>
          </a:p>
          <a:p>
            <a:endParaRPr lang="ru-RU" sz="4400" dirty="0">
              <a:ln w="22225">
                <a:solidFill>
                  <a:schemeClr val="bg1"/>
                </a:solidFill>
                <a:prstDash val="solid"/>
                <a:miter lim="800000"/>
              </a:ln>
              <a:solidFill>
                <a:srgbClr val="003399"/>
              </a:solidFill>
              <a:effectLst>
                <a:glow rad="63500">
                  <a:schemeClr val="tx1"/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Lobster" panose="02000506000000020003" pitchFamily="2" charset="0"/>
              <a:cs typeface="Times New Roman" pitchFamily="18" charset="0"/>
            </a:endParaRPr>
          </a:p>
          <a:p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994059"/>
      </p:ext>
    </p:extLst>
  </p:cSld>
  <p:clrMapOvr>
    <a:masterClrMapping/>
  </p:clrMapOvr>
  <p:transition spd="med">
    <p:blinds dir="vert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Конкурс  на  лучшую  творческую </a:t>
            </a:r>
            <a:b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работу на  в рамках  </a:t>
            </a:r>
            <a:b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«</a:t>
            </a:r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ДНЯ ОХРАНЫ ТРУДА</a:t>
            </a:r>
            <a:r>
              <a:rPr lang="ru-RU" sz="32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»  </a:t>
            </a:r>
            <a:endParaRPr lang="ru-RU" sz="3200" u="sng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1" r="3989"/>
          <a:stretch/>
        </p:blipFill>
        <p:spPr>
          <a:xfrm>
            <a:off x="4809867" y="2132856"/>
            <a:ext cx="3427775" cy="31112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r="11154"/>
          <a:stretch/>
        </p:blipFill>
        <p:spPr>
          <a:xfrm>
            <a:off x="899592" y="2348880"/>
            <a:ext cx="2579594" cy="24629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4" b="10421"/>
          <a:stretch/>
        </p:blipFill>
        <p:spPr>
          <a:xfrm>
            <a:off x="1475656" y="4509120"/>
            <a:ext cx="3168352" cy="204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718549"/>
      </p:ext>
    </p:extLst>
  </p:cSld>
  <p:clrMapOvr>
    <a:masterClrMapping/>
  </p:clrMapOvr>
  <p:transition spd="med">
    <p:blinds dir="vert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55576" y="320"/>
            <a:ext cx="7692157" cy="162848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Выставка </a:t>
            </a:r>
          </a:p>
          <a:p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«</a:t>
            </a:r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ПАСХАЛЬНЫЕ МОТИВЫ</a:t>
            </a:r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»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89" y="2204864"/>
            <a:ext cx="6552729" cy="4365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0762734"/>
      </p:ext>
    </p:extLst>
  </p:cSld>
  <p:clrMapOvr>
    <a:masterClrMapping/>
  </p:clrMapOvr>
  <p:transition spd="med">
    <p:blinds dir="vert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99392"/>
            <a:ext cx="8507288" cy="1354162"/>
          </a:xfrm>
        </p:spPr>
        <p:txBody>
          <a:bodyPr>
            <a:noAutofit/>
          </a:bodyPr>
          <a:lstStyle/>
          <a:p>
            <a:r>
              <a:rPr lang="ru-RU" sz="40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МЫ ЗА ЧИСТОТУ ГОРОДА! </a:t>
            </a:r>
            <a:endParaRPr lang="ru-RU" sz="4000" dirty="0">
              <a:solidFill>
                <a:srgbClr val="00B0F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4864"/>
            <a:ext cx="4920807" cy="3690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9" r="7087"/>
          <a:stretch/>
        </p:blipFill>
        <p:spPr>
          <a:xfrm>
            <a:off x="5721846" y="1052736"/>
            <a:ext cx="2812876" cy="2594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903286"/>
            <a:ext cx="3384376" cy="2538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7269443"/>
      </p:ext>
    </p:extLst>
  </p:cSld>
  <p:clrMapOvr>
    <a:masterClrMapping/>
  </p:clrMapOvr>
  <p:transition spd="med">
    <p:blinds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1700808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002060"/>
                </a:solidFill>
              </a:rPr>
              <a:t/>
            </a:r>
            <a:br>
              <a:rPr lang="ru-RU" sz="3600" dirty="0">
                <a:solidFill>
                  <a:srgbClr val="002060"/>
                </a:solidFill>
              </a:rPr>
            </a:br>
            <a:r>
              <a:rPr lang="ru-RU" sz="4000" dirty="0">
                <a:solidFill>
                  <a:srgbClr val="C00000"/>
                </a:solidFill>
                <a:effectLst>
                  <a:glow rad="114300">
                    <a:schemeClr val="tx1">
                      <a:alpha val="9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ПОЛУЧАТЕЛИ  УСЛУГ  ПО  КАТЕГОРИЯМ  </a:t>
            </a:r>
            <a:br>
              <a:rPr lang="ru-RU" sz="4000" dirty="0">
                <a:solidFill>
                  <a:srgbClr val="C00000"/>
                </a:solidFill>
                <a:effectLst>
                  <a:glow rad="114300">
                    <a:schemeClr val="tx1">
                      <a:alpha val="9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solidFill>
                  <a:srgbClr val="C00000"/>
                </a:solidFill>
                <a:effectLst>
                  <a:glow rad="114300">
                    <a:schemeClr val="tx1">
                      <a:alpha val="9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ИТОГАМ  2017  ГОДА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3813702"/>
              </p:ext>
            </p:extLst>
          </p:nvPr>
        </p:nvGraphicFramePr>
        <p:xfrm>
          <a:off x="179512" y="1916832"/>
          <a:ext cx="8784976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60296053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952148"/>
            <a:ext cx="3203848" cy="2402886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73280" y="188640"/>
            <a:ext cx="8784976" cy="1368152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Участие в </a:t>
            </a:r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СПАРТАКИАДЕ</a:t>
            </a:r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  </a:t>
            </a:r>
          </a:p>
          <a:p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в селе Тасеево </a:t>
            </a:r>
            <a:endParaRPr lang="ru-RU" sz="3200" dirty="0">
              <a:solidFill>
                <a:srgbClr val="00B0F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88840"/>
            <a:ext cx="4227767" cy="2378119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79512" y="4869160"/>
            <a:ext cx="8784976" cy="1368152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Сотрудники Центра  часть команды-участницы Спартакиады</a:t>
            </a:r>
            <a:endParaRPr lang="ru-RU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834779"/>
      </p:ext>
    </p:extLst>
  </p:cSld>
  <p:clrMapOvr>
    <a:masterClrMapping/>
  </p:clrMapOvr>
  <p:transition spd="med">
    <p:blinds dir="vert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07504" y="260648"/>
            <a:ext cx="8784976" cy="1368152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Соревнование автомобильных экипажей «</a:t>
            </a:r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НОЧНОЙ ДОЗОР</a:t>
            </a:r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: </a:t>
            </a:r>
            <a:b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ДРУГАЯ СТОРОНА ГОРОДА</a:t>
            </a:r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» </a:t>
            </a:r>
            <a:endParaRPr lang="ru-RU" sz="3200" dirty="0">
              <a:solidFill>
                <a:srgbClr val="00B0F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924301"/>
            <a:ext cx="3525770" cy="47949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94" y="2492896"/>
            <a:ext cx="4512501" cy="3384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0834443"/>
      </p:ext>
    </p:extLst>
  </p:cSld>
  <p:clrMapOvr>
    <a:masterClrMapping/>
  </p:clrMapOvr>
  <p:transition spd="med">
    <p:blinds dir="vert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92985" y="0"/>
            <a:ext cx="8784976" cy="1368152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ru-RU" sz="3600" dirty="0">
              <a:ln w="22225">
                <a:solidFill>
                  <a:schemeClr val="bg1"/>
                </a:solidFill>
                <a:prstDash val="solid"/>
                <a:miter lim="800000"/>
              </a:ln>
              <a:solidFill>
                <a:srgbClr val="003399"/>
              </a:solidFill>
              <a:effectLst>
                <a:glow rad="63500">
                  <a:schemeClr val="tx1"/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Lobster" panose="02000506000000020003" pitchFamily="2" charset="0"/>
              <a:cs typeface="Times New Roman" pitchFamily="18" charset="0"/>
            </a:endParaRPr>
          </a:p>
          <a:p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Мы бронзовые призеры</a:t>
            </a:r>
          </a:p>
          <a:p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Всероссийского дня бега </a:t>
            </a:r>
          </a:p>
          <a:p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«</a:t>
            </a:r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КРОСС НАЦИИ</a:t>
            </a:r>
            <a:r>
              <a:rPr lang="ru-RU" sz="36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» </a:t>
            </a:r>
            <a:endParaRPr lang="ru-RU" sz="3200" dirty="0">
              <a:solidFill>
                <a:srgbClr val="00B0F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71" y="2492896"/>
            <a:ext cx="4752528" cy="35643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492896"/>
            <a:ext cx="3378357" cy="450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51121"/>
      </p:ext>
    </p:extLst>
  </p:cSld>
  <p:clrMapOvr>
    <a:masterClrMapping/>
  </p:clrMapOvr>
  <p:transition spd="med">
    <p:blinds dir="vert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5132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800" b="1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190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Награждение лучших </a:t>
            </a:r>
            <a:r>
              <a:rPr lang="ru-RU" sz="38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190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сотрудников </a:t>
            </a:r>
            <a:r>
              <a:rPr lang="ru-RU" sz="3800" b="1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190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Центра </a:t>
            </a:r>
          </a:p>
          <a:p>
            <a:pPr algn="ctr"/>
            <a:r>
              <a:rPr lang="ru-RU" sz="3800" b="1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190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 День социального </a:t>
            </a:r>
            <a:r>
              <a:rPr lang="ru-RU" sz="38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190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работника</a:t>
            </a:r>
            <a:endParaRPr lang="ru-RU" sz="3800" b="1" dirty="0">
              <a:ln>
                <a:solidFill>
                  <a:schemeClr val="bg1"/>
                </a:solidFill>
              </a:ln>
              <a:solidFill>
                <a:srgbClr val="C00000"/>
              </a:solidFill>
              <a:effectLst>
                <a:glow rad="1905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074" name="Picture 2" descr="Z:\ОМО\ФОТО\2017 год\День социального работника\DSC031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65" y="1846658"/>
            <a:ext cx="3928965" cy="251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Z:\ОМО\ФОТО\2017 год\День социального работника\DSC031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46658"/>
            <a:ext cx="4030176" cy="251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Z:\ОМО\ФОТО\2017 год\День социального работника\DSC031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64" y="4153519"/>
            <a:ext cx="3928965" cy="252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Z:\ОМО\ФОТО\2017 год\День социального работника\DSC031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149080"/>
            <a:ext cx="4030176" cy="252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421301"/>
      </p:ext>
    </p:extLst>
  </p:cSld>
  <p:clrMapOvr>
    <a:masterClrMapping/>
  </p:clrMapOvr>
  <p:transition spd="med">
    <p:blinds dir="vert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728192"/>
          </a:xfrm>
        </p:spPr>
        <p:txBody>
          <a:bodyPr>
            <a:normAutofit fontScale="90000"/>
          </a:bodyPr>
          <a:lstStyle/>
          <a:p>
            <a:r>
              <a:rPr lang="ru-RU" sz="49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КО  ДНЮ  ЛЮБИМОГО  ГОРОДА</a:t>
            </a:r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 Благотворительная ярмарка «Добрый город»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29"/>
          <a:stretch/>
        </p:blipFill>
        <p:spPr>
          <a:xfrm>
            <a:off x="470547" y="2060848"/>
            <a:ext cx="3816424" cy="2152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07053"/>
            <a:ext cx="4232182" cy="2812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6" b="7520"/>
          <a:stretch/>
        </p:blipFill>
        <p:spPr>
          <a:xfrm>
            <a:off x="505893" y="4437112"/>
            <a:ext cx="3835569" cy="2067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7476710"/>
      </p:ext>
    </p:extLst>
  </p:cSld>
  <p:clrMapOvr>
    <a:masterClrMapping/>
  </p:clrMapOvr>
  <p:transition spd="med">
    <p:blinds dir="vert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400" dirty="0" smtClean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 </a:t>
            </a:r>
            <a:r>
              <a:rPr lang="ru-RU" sz="4400" smtClean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Концерт  от детей </a:t>
            </a:r>
            <a:r>
              <a:rPr lang="ru-RU" sz="4400" dirty="0" smtClean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сотрудников и чаепитие в ДЕНЬ </a:t>
            </a:r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МАТЕРИ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365104"/>
            <a:ext cx="3610862" cy="239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060848"/>
            <a:ext cx="3219822" cy="4293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9" b="7370"/>
          <a:stretch/>
        </p:blipFill>
        <p:spPr>
          <a:xfrm>
            <a:off x="467544" y="1700808"/>
            <a:ext cx="4185371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72863221"/>
      </p:ext>
    </p:extLst>
  </p:cSld>
  <p:clrMapOvr>
    <a:masterClrMapping/>
  </p:clrMapOvr>
  <p:transition spd="med">
    <p:blinds dir="vert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 vert="horz" anchor="ctr">
            <a:normAutofit fontScale="925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smtClean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 </a:t>
            </a:r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/>
            </a:r>
            <a:b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</a:br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«</a:t>
            </a:r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НОВОГОДНИЙ КАРНАВАЛ</a:t>
            </a:r>
            <a:r>
              <a:rPr lang="ru-RU" sz="4400" dirty="0">
                <a:ln w="2222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3399"/>
                </a:solidFill>
                <a:effectLst>
                  <a:glow rad="63500">
                    <a:schemeClr val="tx1"/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obster" panose="02000506000000020003" pitchFamily="2" charset="0"/>
                <a:cs typeface="Times New Roman" pitchFamily="18" charset="0"/>
              </a:rPr>
              <a:t>» 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2" t="1009" r="2617" b="7970"/>
          <a:stretch/>
        </p:blipFill>
        <p:spPr>
          <a:xfrm>
            <a:off x="1027600" y="1484784"/>
            <a:ext cx="7000784" cy="5012142"/>
          </a:xfrm>
          <a:prstGeom prst="rect">
            <a:avLst/>
          </a:prstGeom>
          <a:ln w="1905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13583660"/>
      </p:ext>
    </p:extLst>
  </p:cSld>
  <p:clrMapOvr>
    <a:masterClrMapping/>
  </p:clrMapOvr>
  <p:transition spd="med">
    <p:blinds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296144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solidFill>
                  <a:srgbClr val="C00000"/>
                </a:solidFill>
                <a:effectLst>
                  <a:glow rad="114300">
                    <a:schemeClr val="tx1">
                      <a:alpha val="9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КОЛИЧЕСТВО ОКАЗАННЫХ </a:t>
            </a:r>
            <a:br>
              <a:rPr lang="ru-RU" sz="4000" dirty="0">
                <a:solidFill>
                  <a:srgbClr val="C00000"/>
                </a:solidFill>
                <a:effectLst>
                  <a:glow rad="114300">
                    <a:schemeClr val="tx1">
                      <a:alpha val="9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solidFill>
                  <a:srgbClr val="C00000"/>
                </a:solidFill>
                <a:effectLst>
                  <a:glow rad="114300">
                    <a:schemeClr val="tx1">
                      <a:alpha val="9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УСЛУГ ПО ИТОГАМ 2017 ГОДА СОСТАВИЛО </a:t>
            </a:r>
            <a:r>
              <a:rPr lang="ru-RU" sz="4000" u="sng" dirty="0">
                <a:solidFill>
                  <a:srgbClr val="002060"/>
                </a:solidFill>
                <a:effectLst>
                  <a:glow rad="114300">
                    <a:schemeClr val="tx1">
                      <a:alpha val="9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231 610 / 207 267 </a:t>
            </a:r>
            <a:r>
              <a:rPr lang="ru-RU" sz="2400" u="sng" dirty="0">
                <a:solidFill>
                  <a:srgbClr val="002060"/>
                </a:solidFill>
                <a:effectLst>
                  <a:glow rad="114300">
                    <a:schemeClr val="tx1">
                      <a:alpha val="9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(за 2016 г.) </a:t>
            </a:r>
            <a:r>
              <a:rPr lang="ru-RU" sz="2400" dirty="0">
                <a:solidFill>
                  <a:srgbClr val="002060"/>
                </a:solidFill>
                <a:effectLst>
                  <a:glow rad="114300">
                    <a:schemeClr val="tx1">
                      <a:alpha val="9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ru-RU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5024321"/>
              </p:ext>
            </p:extLst>
          </p:nvPr>
        </p:nvGraphicFramePr>
        <p:xfrm>
          <a:off x="0" y="1571612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0965385"/>
              </p:ext>
            </p:extLst>
          </p:nvPr>
        </p:nvGraphicFramePr>
        <p:xfrm>
          <a:off x="251520" y="1988840"/>
          <a:ext cx="8640960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742197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-25867" y="116632"/>
            <a:ext cx="9252520" cy="1944216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C00000"/>
                </a:solidFill>
                <a:effectLst>
                  <a:glow rad="114300">
                    <a:schemeClr val="tx1">
                      <a:alpha val="9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ДОХОД  ЗА СЧЕТ ПОСТУПЛЕНИЙ  ОТ ОКАЗАНИЯ УСЛУГ, ПРЕДОСТАВЛЕННЫХ НА  ПЛАТНОЙ  ОСНОВЕ  ЗА  2017  ГОД</a:t>
            </a:r>
            <a:endParaRPr lang="ru-RU" sz="3200" dirty="0">
              <a:solidFill>
                <a:srgbClr val="C00000"/>
              </a:solidFill>
            </a:endParaRPr>
          </a:p>
        </p:txBody>
      </p:sp>
      <p:graphicFrame>
        <p:nvGraphicFramePr>
          <p:cNvPr id="7" name="Содержимое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7141254"/>
              </p:ext>
            </p:extLst>
          </p:nvPr>
        </p:nvGraphicFramePr>
        <p:xfrm>
          <a:off x="179512" y="2276872"/>
          <a:ext cx="8784977" cy="35448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59228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</a:t>
                      </a:r>
                      <a:r>
                        <a:rPr lang="ru-RU" sz="1600" b="1" baseline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 ОКАЗАНИЯ ПЛАТНЫХ УСЛУГ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</a:p>
                    <a:p>
                      <a:pPr algn="ctr"/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</a:p>
                    <a:p>
                      <a:pPr algn="ctr"/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ПЕРЕВЫПОЛНЕНИЕ</a:t>
                      </a:r>
                      <a:r>
                        <a:rPr lang="ru-RU" sz="1600" b="1" baseline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(+), НЕ ВЫПОЛНЕНИЕ(-)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82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algn="ctr"/>
                      <a:r>
                        <a:rPr lang="ru-RU" sz="1600" b="1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</a:p>
                  </a:txBody>
                  <a:tcPr>
                    <a:solidFill>
                      <a:schemeClr val="tx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1 743 374,41</a:t>
                      </a:r>
                    </a:p>
                  </a:txBody>
                  <a:tcPr>
                    <a:solidFill>
                      <a:schemeClr val="tx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2 264 639,92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baseline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+ 521 265,51</a:t>
                      </a:r>
                      <a:endParaRPr lang="ru-RU" sz="1800" b="1" baseline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83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+mn-cs"/>
                        </a:rPr>
                        <a:t>ПРОЧИЕ</a:t>
                      </a:r>
                      <a:r>
                        <a:rPr lang="ru-RU" sz="1600" b="1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+mn-cs"/>
                        </a:rPr>
                        <a:t> ДОХОДЫ (ЦЕЛЕВОЕ 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+mn-cs"/>
                        </a:rPr>
                        <a:t>БЛАГОТВОРИТЕЛЬНОЕ </a:t>
                      </a:r>
                      <a:r>
                        <a:rPr lang="ru-RU" sz="1400" b="1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+mn-cs"/>
                        </a:rPr>
                        <a:t>ПОЖЕРТВОВАНИЕ)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</a:p>
                    <a:p>
                      <a:pPr algn="ctr"/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</a:p>
                    <a:p>
                      <a:pPr algn="ctr"/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ПЕРЕВЫПОЛНЕНИЕ</a:t>
                      </a:r>
                      <a:r>
                        <a:rPr lang="ru-RU" sz="1600" b="1" baseline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(+), НЕ ВЫПОЛНЕНИЕ(-)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08579">
                <a:tc>
                  <a:txBody>
                    <a:bodyPr/>
                    <a:lstStyle/>
                    <a:p>
                      <a:pPr algn="ctr"/>
                      <a:r>
                        <a:rPr lang="ru-RU" sz="16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</a:p>
                  </a:txBody>
                  <a:tcPr>
                    <a:solidFill>
                      <a:schemeClr val="accent5">
                        <a:lumMod val="7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159 670-00</a:t>
                      </a:r>
                      <a:endParaRPr lang="ru-RU" sz="1800" b="1" baseline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169 500-00</a:t>
                      </a:r>
                      <a:endParaRPr lang="ru-RU" sz="1800" b="1" baseline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+ 9 830-00</a:t>
                      </a:r>
                    </a:p>
                  </a:txBody>
                  <a:tcPr>
                    <a:solidFill>
                      <a:schemeClr val="accent5">
                        <a:lumMod val="7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Picture 2" descr="Z:\ОМО\эмблема Центр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744" y="1556792"/>
            <a:ext cx="685311" cy="68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98390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13044</TotalTime>
  <Words>1763</Words>
  <Application>Microsoft Office PowerPoint</Application>
  <PresentationFormat>Экран (4:3)</PresentationFormat>
  <Paragraphs>391</Paragraphs>
  <Slides>76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76</vt:i4>
      </vt:variant>
    </vt:vector>
  </HeadingPairs>
  <TitlesOfParts>
    <vt:vector size="77" baseType="lpstr">
      <vt:lpstr>Апекс</vt:lpstr>
      <vt:lpstr>                                                                                      отчет учреждения  по итогам работы  за 2017 год  </vt:lpstr>
      <vt:lpstr>СТРУКТУРА УЧРЕЖДЕНИЯ</vt:lpstr>
      <vt:lpstr> СТРУКТУРНЫЕ ПОДРАЗДЕЛЕНИЯ УЧРЕЖДЕНИЯ </vt:lpstr>
      <vt:lpstr>СТРУКТУРА И КОЛИЧЕСТВЕННЫЙ СОСТАВ СОТРУДНИКОВ УЧРЕЖДЕНИЯ  ПО ИТОГАМ 2017 ГОДА (на 31.12.2017 г.)</vt:lpstr>
      <vt:lpstr> РЕЙТИНГ  ВОСТРЕБОВАННОСТИ  ВИДОВ  СОЦИАЛЬНЫХ  УСЛУГ</vt:lpstr>
      <vt:lpstr> КОЛИЧЕСТВО ПОЛУЧАТЕЛЕЙ УСЛУГ ПО ИТОГАМ 2017 ГОДА СОСТАВИЛО  2121  ч. / 2121 (за 2016 г.)  </vt:lpstr>
      <vt:lpstr> ПОЛУЧАТЕЛИ  УСЛУГ  ПО  КАТЕГОРИЯМ   ПО ИТОГАМ  2017  ГОДА </vt:lpstr>
      <vt:lpstr> КОЛИЧЕСТВО ОКАЗАННЫХ  УСЛУГ ПО ИТОГАМ 2017 ГОДА СОСТАВИЛО 231 610 / 207 267 (за 2016 г.)      </vt:lpstr>
      <vt:lpstr>ДОХОД  ЗА СЧЕТ ПОСТУПЛЕНИЙ  ОТ ОКАЗАНИЯ УСЛУГ, ПРЕДОСТАВЛЕННЫХ НА  ПЛАТНОЙ  ОСНОВЕ  ЗА  2017  ГОД</vt:lpstr>
      <vt:lpstr>ФИНАНСОВЫЙ ОТЧЕТ ПО РАСХОДАМ СРЕДСТВ, ПРЕДОСТАВЛЕННЫХ НА ВЫПОЛНЕНИЕ МУНИЦИПАЛЬНОГО ЗАДАНИЯ НА 2017 ГОД</vt:lpstr>
      <vt:lpstr> Организация работы в группах здоровья, взаимоподдержки и  клубах общения за 2017 год </vt:lpstr>
      <vt:lpstr>Презентация PowerPoint</vt:lpstr>
      <vt:lpstr>Презентация PowerPoint</vt:lpstr>
      <vt:lpstr>ИННОВАЦИИ И ОПЫТ -  ПУБЛИКАЦИИ ЗА 2017 ГОД</vt:lpstr>
      <vt:lpstr>    Обучение и инструктирование сотрудников учреждения за 2017 год</vt:lpstr>
      <vt:lpstr>    Курсы профессиональной подготовки  и повышения   квалификации сотрудников  учреждения за 2017 год </vt:lpstr>
      <vt:lpstr>МЕЖВЕДОМСТВЕННОЕ ВЗАИМОДЕЙСТВИЕ   ЦЕНТРА С УЧРЕЖДЕНИЯМИ ЗА  2017 ГОД</vt:lpstr>
      <vt:lpstr>                                                                                               ЯРКИЕ И ЗНАЧИМЫЕ СОБЫТИЯ  2017 года   </vt:lpstr>
      <vt:lpstr>МЕРОПРИЯТИЯ,  направленные на повышение качества предоставления услуг  получателям услуг  учреждения </vt:lpstr>
      <vt:lpstr>  Анкетирование  - 2017 удовлетворены качеством   – 100 %  удовлетворены  полнотой информации о  работе Центра – 98,5 % удовлетворены компетентностью сотрудников   Центра   – 99,2 %    </vt:lpstr>
      <vt:lpstr> «ДЕКАДА КАЧЕСТВА  -  2017» </vt:lpstr>
      <vt:lpstr>УЧАСТИЕ МБУ «Центр соцобслуживания  г. Зеленогорска» в  грантовых  программах  и конкурсах </vt:lpstr>
      <vt:lpstr>  1. Участие во Всероссийском конкурсе грантов «АКТИВНОЕ ПОКОЛЕНИЕ» с проектом  «Школа долголетия»  2. Участие в 4 Конкурсе социальных проектов в рамках грантовой программы Краснояркского края «Социальное партнерство во имя развития – 2017 »  «Швейная мастерская»    </vt:lpstr>
      <vt:lpstr>     1. Участие в Краевом собрании молодежного профсообщества отрасли по теме : «ПРОДВИЖЕНИЕ ДОБРОВОЛЬЧЕСКИХ ИНИЦИАТИВ В СОЦИАЛЬНЫХ СЕТЯХ»  2. Участие в Краевом конкурсе методических разработок  «НОВЫЕ ГОРИЗОНТЫ - 2017»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Организация и проведение  Научно-практической  конференции среди  сотрудников Центра: «Инновационные технологии  и результативные практики»  </vt:lpstr>
      <vt:lpstr>4 место  в  Краевом  рейтинге   учреждений социального  обслуживания Участие приняли  66  учреждений  </vt:lpstr>
      <vt:lpstr>МЕРОПРИЯТИЯ, организованные  МБУ «Центр соцобслуживания  г. Зеленогорска» для  получателей  социальных услуг  учреждения </vt:lpstr>
      <vt:lpstr>        «ПРАВОСЛАВНЫЕ ВСТРЕЧИ»   мероприятие в рамках клубного объединения  «Мир вокруг нас»  Приняли участие  семьи с детьми с ОВЗ, молодые инвалиды , всего   29  получателей услуг   </vt:lpstr>
      <vt:lpstr>Конкурс сочинений  «Отец-отчество-Отечество»</vt:lpstr>
      <vt:lpstr>Мероприятия в рамках «Весенней  недели  добра» </vt:lpstr>
      <vt:lpstr>         Мероприятия в рамках «Весенней  недели  добра» «ОДНА УСЛУГА БЕСПЛАТНО»   Приняли  участие  75  получателей услуг, которым были оказаны разного вида услуги    </vt:lpstr>
      <vt:lpstr>Мероприятия в рамках «Весенней  недели  добра» </vt:lpstr>
      <vt:lpstr>ВЫСТАВКА  «Пасхальные забавы»  </vt:lpstr>
      <vt:lpstr>КОНКУРС  ФОТОГРАФИЙ  «Добро в объективе» </vt:lpstr>
      <vt:lpstr>МЕРОПРИЯТИЕ  в рамках празднования Дня защиты детей  «Веселые старты»   </vt:lpstr>
      <vt:lpstr>ДЕНЬ СЕМЬИ, ЛЮБВИ И ВЕРНОСТИ более  30  семейных  пар  было  поздравлено  сотрудниками  Центра</vt:lpstr>
      <vt:lpstr>Фестиваль  творчества   для  людей  с ОВЗ   «МНОГООБРАЗИЕ  ДУШИ» </vt:lpstr>
      <vt:lpstr> МЕРОПРИЯТИЯ   в  рамках  Дня  инвалида   </vt:lpstr>
      <vt:lpstr>ЯРМАРКА  СОЦИАЛЬНЫХ УСЛУГ </vt:lpstr>
      <vt:lpstr> «МЫ ВМЕСТЕ » Праздничный концерт  </vt:lpstr>
      <vt:lpstr> Интеллектуальное соревнование  «СПОРТИВНОЕ АССОРТИ» в рамках V спартакиады среди представителей первичных ветеранских организаций   </vt:lpstr>
      <vt:lpstr>Презентация PowerPoint</vt:lpstr>
      <vt:lpstr>       1. Поздравление получателей услуг – мужчин с Днем защитника Отечества Вручены открытки 75 получателям услуг    2. Поздравление получателей услуг – женщин с Международным женским Днем 8 марта Вручены открытки 200 получателям услуг  </vt:lpstr>
      <vt:lpstr>    МБУ «Центр соцобслуживания  г. Зеленогорска»  - организатор Зонального интеллектуального  турнира  МОИ  ГОДА – МОЁ БОГАТСТВО</vt:lpstr>
      <vt:lpstr>Презентация PowerPoint</vt:lpstr>
      <vt:lpstr>МОИ  ГОДА – МОЁ БОГАТСТВО</vt:lpstr>
      <vt:lpstr>АКЦИИ,  организованные  МБУ «Центр соцобслуживания  г. Зеленогорска» для  получателей  социальных услуг  учреждения </vt:lpstr>
      <vt:lpstr>Акция  «НОВОГОДНИЙ ЭКСПРЕСС»   </vt:lpstr>
      <vt:lpstr>Акция  «МЯГКОЕ  НАСТРОЕНИЕ»</vt:lpstr>
      <vt:lpstr>       Благотворительная  акция  «ПРОТЯНИ РУКУ ПОМОЩИ» собрано: 200 кг крупы 45 кг макаронных изделий 71 б. консервов более 10 пачек чая и предметы первой необходимости  </vt:lpstr>
      <vt:lpstr>Выставка  творческих  работ  в рамках  благотворительной акции  «ДАРИ ДОБРО»</vt:lpstr>
      <vt:lpstr>Акция  «ГЕОРГИЕВСКАЯ ЛЕНТОЧКА»  поздравление получателей услуг  с Днем Победы</vt:lpstr>
      <vt:lpstr> Краевая акция  по сбору гуманитарной помощи  погорельцам г. Канска</vt:lpstr>
      <vt:lpstr>Презентация PowerPoint</vt:lpstr>
      <vt:lpstr>     Акция  «ПОДЕЛИСЬ УРОЖАЕМ» Собрано и передано в дар нуждающимся более  196 кг.  овощей и корнеплодов   </vt:lpstr>
      <vt:lpstr>Акция    «ТЕПЛО ДУШИ» </vt:lpstr>
      <vt:lpstr>Акция  «СПАСИБО  ВАМ,  МАМЫ, ЗА  ТО,  ЧТО МЫ ЕСТЬ»  </vt:lpstr>
      <vt:lpstr>МЕРОПРИЯТИЯ,  организованные для  сотрудников  учреждения   и направленные  на   формирование  корпоративной культуры</vt:lpstr>
      <vt:lpstr>ВЫСТАВКА «Осенний мир»  </vt:lpstr>
      <vt:lpstr>Презентация PowerPoint</vt:lpstr>
      <vt:lpstr>Конкурс  на  лучшую  творческую  работу на  в рамках   «ДНЯ ОХРАНЫ ТРУДА»  </vt:lpstr>
      <vt:lpstr>Презентация PowerPoint</vt:lpstr>
      <vt:lpstr>МЫ ЗА ЧИСТОТУ ГОРОДА! </vt:lpstr>
      <vt:lpstr>Презентация PowerPoint</vt:lpstr>
      <vt:lpstr>Презентация PowerPoint</vt:lpstr>
      <vt:lpstr>Презентация PowerPoint</vt:lpstr>
      <vt:lpstr>Презентация PowerPoint</vt:lpstr>
      <vt:lpstr>КО  ДНЮ  ЛЮБИМОГО  ГОРОДА  Благотворительная ярмарка «Добрый город» </vt:lpstr>
      <vt:lpstr> Концерт  от детей сотрудников и чаепитие в ДЕНЬ МАТЕРИ</vt:lpstr>
      <vt:lpstr>Презентация PowerPoint</vt:lpstr>
    </vt:vector>
  </TitlesOfParts>
  <Company>Complex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Work</dc:creator>
  <cp:lastModifiedBy>User</cp:lastModifiedBy>
  <cp:revision>1374</cp:revision>
  <cp:lastPrinted>2018-03-20T06:53:54Z</cp:lastPrinted>
  <dcterms:created xsi:type="dcterms:W3CDTF">2012-07-11T05:01:41Z</dcterms:created>
  <dcterms:modified xsi:type="dcterms:W3CDTF">2018-03-22T03:19:26Z</dcterms:modified>
</cp:coreProperties>
</file>